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4"/>
  </p:notesMasterIdLst>
  <p:handoutMasterIdLst>
    <p:handoutMasterId r:id="rId15"/>
  </p:handoutMasterIdLst>
  <p:sldIdLst>
    <p:sldId id="259" r:id="rId2"/>
    <p:sldId id="257" r:id="rId3"/>
    <p:sldId id="271" r:id="rId4"/>
    <p:sldId id="260" r:id="rId5"/>
    <p:sldId id="261" r:id="rId6"/>
    <p:sldId id="270" r:id="rId7"/>
    <p:sldId id="263" r:id="rId8"/>
    <p:sldId id="265" r:id="rId9"/>
    <p:sldId id="266"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0" d="100"/>
          <a:sy n="90" d="100"/>
        </p:scale>
        <p:origin x="1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DE57E0-A2F6-4368-9496-832AD248D2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757E2F6-A7BC-4769-8E73-26332AB35B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6CF5CD-BBC2-4B9C-A8A4-9D0E28390E18}" type="datetimeFigureOut">
              <a:rPr lang="en-US" smtClean="0"/>
              <a:t>12/5/2019</a:t>
            </a:fld>
            <a:endParaRPr lang="en-US"/>
          </a:p>
        </p:txBody>
      </p:sp>
      <p:sp>
        <p:nvSpPr>
          <p:cNvPr id="4" name="Footer Placeholder 3">
            <a:extLst>
              <a:ext uri="{FF2B5EF4-FFF2-40B4-BE49-F238E27FC236}">
                <a16:creationId xmlns:a16="http://schemas.microsoft.com/office/drawing/2014/main" id="{9E12A30C-6276-4363-83FF-544C471F69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31B0521-4471-4606-89B2-7EFCF4A2B9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A0E48D-48C5-4BEA-8DAD-66F4D13AF72A}" type="slidenum">
              <a:rPr lang="en-US" smtClean="0"/>
              <a:t>‹#›</a:t>
            </a:fld>
            <a:endParaRPr lang="en-US"/>
          </a:p>
        </p:txBody>
      </p:sp>
    </p:spTree>
    <p:extLst>
      <p:ext uri="{BB962C8B-B14F-4D97-AF65-F5344CB8AC3E}">
        <p14:creationId xmlns:p14="http://schemas.microsoft.com/office/powerpoint/2010/main" val="4144690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4B05CD-2743-4349-8109-DDCE89D975D6}" type="datetimeFigureOut">
              <a:rPr lang="en-US" smtClean="0"/>
              <a:t>12/5/2019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B1E2F-BFD1-4F98-95DD-11B8C20E2899}" type="slidenum">
              <a:rPr lang="en-US" smtClean="0"/>
              <a:t>‹#›</a:t>
            </a:fld>
            <a:endParaRPr lang="en-US" dirty="0"/>
          </a:p>
        </p:txBody>
      </p:sp>
    </p:spTree>
    <p:extLst>
      <p:ext uri="{BB962C8B-B14F-4D97-AF65-F5344CB8AC3E}">
        <p14:creationId xmlns:p14="http://schemas.microsoft.com/office/powerpoint/2010/main" val="157452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63417-42D9-4FB7-B542-3C209299B7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E3A61D-EB8D-42D2-B1A3-ED566054F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540D5E-3024-4D8C-8DD1-956551ED7953}"/>
              </a:ext>
            </a:extLst>
          </p:cNvPr>
          <p:cNvSpPr>
            <a:spLocks noGrp="1"/>
          </p:cNvSpPr>
          <p:nvPr>
            <p:ph type="dt" sz="half" idx="10"/>
          </p:nvPr>
        </p:nvSpPr>
        <p:spPr/>
        <p:txBody>
          <a:bodyPr/>
          <a:lstStyle/>
          <a:p>
            <a:fld id="{EA05DF4F-FF7F-4874-B181-4D02277256B1}" type="datetime1">
              <a:rPr lang="en-US" smtClean="0"/>
              <a:t>12/5/2019</a:t>
            </a:fld>
            <a:endParaRPr lang="en-US" dirty="0"/>
          </a:p>
        </p:txBody>
      </p:sp>
      <p:sp>
        <p:nvSpPr>
          <p:cNvPr id="5" name="Footer Placeholder 4">
            <a:extLst>
              <a:ext uri="{FF2B5EF4-FFF2-40B4-BE49-F238E27FC236}">
                <a16:creationId xmlns:a16="http://schemas.microsoft.com/office/drawing/2014/main" id="{2CEAA066-50AF-4A39-ABBF-AB1301D3459B}"/>
              </a:ext>
            </a:extLst>
          </p:cNvPr>
          <p:cNvSpPr>
            <a:spLocks noGrp="1"/>
          </p:cNvSpPr>
          <p:nvPr>
            <p:ph type="ftr" sz="quarter" idx="11"/>
          </p:nvPr>
        </p:nvSpPr>
        <p:spPr/>
        <p:txBody>
          <a:bodyPr/>
          <a:lstStyle/>
          <a:p>
            <a:r>
              <a:rPr lang="en-US"/>
              <a:t>Renee Weeks 11-05-2018</a:t>
            </a:r>
            <a:endParaRPr lang="en-US" dirty="0"/>
          </a:p>
        </p:txBody>
      </p:sp>
      <p:sp>
        <p:nvSpPr>
          <p:cNvPr id="6" name="Slide Number Placeholder 5">
            <a:extLst>
              <a:ext uri="{FF2B5EF4-FFF2-40B4-BE49-F238E27FC236}">
                <a16:creationId xmlns:a16="http://schemas.microsoft.com/office/drawing/2014/main" id="{D524750E-79FB-4D29-AC94-6E55B4B81186}"/>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2822110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72F96-8E74-40D6-B58E-9E23C490C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89EEBE-8623-4337-90D2-6E3F0B93591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189A4-E13E-4BFF-AFEF-42256BB75320}"/>
              </a:ext>
            </a:extLst>
          </p:cNvPr>
          <p:cNvSpPr>
            <a:spLocks noGrp="1"/>
          </p:cNvSpPr>
          <p:nvPr>
            <p:ph type="dt" sz="half" idx="10"/>
          </p:nvPr>
        </p:nvSpPr>
        <p:spPr/>
        <p:txBody>
          <a:bodyPr/>
          <a:lstStyle/>
          <a:p>
            <a:fld id="{19B45C08-9DCE-42C1-A9EE-0AE392D6588C}" type="datetime1">
              <a:rPr lang="en-US" smtClean="0"/>
              <a:t>12/5/2019</a:t>
            </a:fld>
            <a:endParaRPr lang="en-US" dirty="0"/>
          </a:p>
        </p:txBody>
      </p:sp>
      <p:sp>
        <p:nvSpPr>
          <p:cNvPr id="5" name="Footer Placeholder 4">
            <a:extLst>
              <a:ext uri="{FF2B5EF4-FFF2-40B4-BE49-F238E27FC236}">
                <a16:creationId xmlns:a16="http://schemas.microsoft.com/office/drawing/2014/main" id="{1F080C9E-E43E-46BC-8AEF-9F613F78F258}"/>
              </a:ext>
            </a:extLst>
          </p:cNvPr>
          <p:cNvSpPr>
            <a:spLocks noGrp="1"/>
          </p:cNvSpPr>
          <p:nvPr>
            <p:ph type="ftr" sz="quarter" idx="11"/>
          </p:nvPr>
        </p:nvSpPr>
        <p:spPr/>
        <p:txBody>
          <a:bodyPr/>
          <a:lstStyle/>
          <a:p>
            <a:r>
              <a:rPr lang="en-US"/>
              <a:t>Renee Weeks 11-05-2018</a:t>
            </a:r>
            <a:endParaRPr lang="en-US" dirty="0"/>
          </a:p>
        </p:txBody>
      </p:sp>
      <p:sp>
        <p:nvSpPr>
          <p:cNvPr id="6" name="Slide Number Placeholder 5">
            <a:extLst>
              <a:ext uri="{FF2B5EF4-FFF2-40B4-BE49-F238E27FC236}">
                <a16:creationId xmlns:a16="http://schemas.microsoft.com/office/drawing/2014/main" id="{EF3B2806-261E-4C6B-9D6E-3396A6F489DD}"/>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2366474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48A7-B639-404B-8338-1F5BC74B3E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F0C34A-8D95-40C8-A8E2-E8B7F7CB65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FE1D12-85D3-457C-BADA-C7B846C9B4CE}"/>
              </a:ext>
            </a:extLst>
          </p:cNvPr>
          <p:cNvSpPr>
            <a:spLocks noGrp="1"/>
          </p:cNvSpPr>
          <p:nvPr>
            <p:ph type="dt" sz="half" idx="10"/>
          </p:nvPr>
        </p:nvSpPr>
        <p:spPr/>
        <p:txBody>
          <a:bodyPr/>
          <a:lstStyle/>
          <a:p>
            <a:fld id="{839F529B-3C0C-4793-8687-E86C917F7DA4}" type="datetime1">
              <a:rPr lang="en-US" smtClean="0"/>
              <a:t>12/5/2019</a:t>
            </a:fld>
            <a:endParaRPr lang="en-US" dirty="0"/>
          </a:p>
        </p:txBody>
      </p:sp>
      <p:sp>
        <p:nvSpPr>
          <p:cNvPr id="5" name="Footer Placeholder 4">
            <a:extLst>
              <a:ext uri="{FF2B5EF4-FFF2-40B4-BE49-F238E27FC236}">
                <a16:creationId xmlns:a16="http://schemas.microsoft.com/office/drawing/2014/main" id="{A09DD005-4384-45C8-92C6-4F634614B026}"/>
              </a:ext>
            </a:extLst>
          </p:cNvPr>
          <p:cNvSpPr>
            <a:spLocks noGrp="1"/>
          </p:cNvSpPr>
          <p:nvPr>
            <p:ph type="ftr" sz="quarter" idx="11"/>
          </p:nvPr>
        </p:nvSpPr>
        <p:spPr/>
        <p:txBody>
          <a:bodyPr/>
          <a:lstStyle/>
          <a:p>
            <a:r>
              <a:rPr lang="en-US"/>
              <a:t>Renee Weeks 11-05-2018</a:t>
            </a:r>
            <a:endParaRPr lang="en-US" dirty="0"/>
          </a:p>
        </p:txBody>
      </p:sp>
      <p:sp>
        <p:nvSpPr>
          <p:cNvPr id="6" name="Slide Number Placeholder 5">
            <a:extLst>
              <a:ext uri="{FF2B5EF4-FFF2-40B4-BE49-F238E27FC236}">
                <a16:creationId xmlns:a16="http://schemas.microsoft.com/office/drawing/2014/main" id="{90BC6DEB-3CDC-4F7F-B243-D0BB67A979D0}"/>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28091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33128-C33A-42A0-86E9-9ACD3CF4D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89802D-60F9-4FAE-BC00-CC9905F6FDB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84CBD-B1F3-4D15-AF17-A4516ECE25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FF1E66-084E-4B4B-9987-9B953D5300CE}"/>
              </a:ext>
            </a:extLst>
          </p:cNvPr>
          <p:cNvSpPr>
            <a:spLocks noGrp="1"/>
          </p:cNvSpPr>
          <p:nvPr>
            <p:ph type="dt" sz="half" idx="10"/>
          </p:nvPr>
        </p:nvSpPr>
        <p:spPr/>
        <p:txBody>
          <a:bodyPr/>
          <a:lstStyle/>
          <a:p>
            <a:fld id="{C1F0E638-3946-4685-832C-69F89AEA0E90}" type="datetime1">
              <a:rPr lang="en-US" smtClean="0"/>
              <a:t>12/5/2019</a:t>
            </a:fld>
            <a:endParaRPr lang="en-US" dirty="0"/>
          </a:p>
        </p:txBody>
      </p:sp>
      <p:sp>
        <p:nvSpPr>
          <p:cNvPr id="6" name="Footer Placeholder 5">
            <a:extLst>
              <a:ext uri="{FF2B5EF4-FFF2-40B4-BE49-F238E27FC236}">
                <a16:creationId xmlns:a16="http://schemas.microsoft.com/office/drawing/2014/main" id="{CC0FA159-3B4B-4902-ABCA-816AC4EE364E}"/>
              </a:ext>
            </a:extLst>
          </p:cNvPr>
          <p:cNvSpPr>
            <a:spLocks noGrp="1"/>
          </p:cNvSpPr>
          <p:nvPr>
            <p:ph type="ftr" sz="quarter" idx="11"/>
          </p:nvPr>
        </p:nvSpPr>
        <p:spPr/>
        <p:txBody>
          <a:bodyPr/>
          <a:lstStyle/>
          <a:p>
            <a:r>
              <a:rPr lang="en-US"/>
              <a:t>Renee Weeks 11-05-2018</a:t>
            </a:r>
            <a:endParaRPr lang="en-US" dirty="0"/>
          </a:p>
        </p:txBody>
      </p:sp>
      <p:sp>
        <p:nvSpPr>
          <p:cNvPr id="7" name="Slide Number Placeholder 6">
            <a:extLst>
              <a:ext uri="{FF2B5EF4-FFF2-40B4-BE49-F238E27FC236}">
                <a16:creationId xmlns:a16="http://schemas.microsoft.com/office/drawing/2014/main" id="{52A52371-13B4-440B-9958-DA776F0777F6}"/>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3370773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82D5-6B53-4948-8547-452565A265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052039-E221-4D0E-AFFE-25FE1BAC1B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A6DB295-1717-4A8A-AD1F-213C31AD467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3A982E-04D7-4495-992E-CB851A6D2E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C43C00-DE81-47D2-AC9A-E92641EE423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9970C6-75F6-4273-B99C-0F0B90A739F5}"/>
              </a:ext>
            </a:extLst>
          </p:cNvPr>
          <p:cNvSpPr>
            <a:spLocks noGrp="1"/>
          </p:cNvSpPr>
          <p:nvPr>
            <p:ph type="dt" sz="half" idx="10"/>
          </p:nvPr>
        </p:nvSpPr>
        <p:spPr/>
        <p:txBody>
          <a:bodyPr/>
          <a:lstStyle/>
          <a:p>
            <a:fld id="{3FEA9EEC-8057-426B-9C88-6BAC09EBC5E8}" type="datetime1">
              <a:rPr lang="en-US" smtClean="0"/>
              <a:t>12/5/2019</a:t>
            </a:fld>
            <a:endParaRPr lang="en-US" dirty="0"/>
          </a:p>
        </p:txBody>
      </p:sp>
      <p:sp>
        <p:nvSpPr>
          <p:cNvPr id="8" name="Footer Placeholder 7">
            <a:extLst>
              <a:ext uri="{FF2B5EF4-FFF2-40B4-BE49-F238E27FC236}">
                <a16:creationId xmlns:a16="http://schemas.microsoft.com/office/drawing/2014/main" id="{B68474F5-B769-42DE-837E-5A26FB244FDD}"/>
              </a:ext>
            </a:extLst>
          </p:cNvPr>
          <p:cNvSpPr>
            <a:spLocks noGrp="1"/>
          </p:cNvSpPr>
          <p:nvPr>
            <p:ph type="ftr" sz="quarter" idx="11"/>
          </p:nvPr>
        </p:nvSpPr>
        <p:spPr/>
        <p:txBody>
          <a:bodyPr/>
          <a:lstStyle/>
          <a:p>
            <a:r>
              <a:rPr lang="en-US"/>
              <a:t>Renee Weeks 11-05-2018</a:t>
            </a:r>
            <a:endParaRPr lang="en-US" dirty="0"/>
          </a:p>
        </p:txBody>
      </p:sp>
      <p:sp>
        <p:nvSpPr>
          <p:cNvPr id="9" name="Slide Number Placeholder 8">
            <a:extLst>
              <a:ext uri="{FF2B5EF4-FFF2-40B4-BE49-F238E27FC236}">
                <a16:creationId xmlns:a16="http://schemas.microsoft.com/office/drawing/2014/main" id="{08817B5C-2946-4426-B6FC-93FC78D14642}"/>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2239667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F966-511F-4528-A426-5D1BF2ED91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297688-4A9B-4473-BD8D-E3677614E743}"/>
              </a:ext>
            </a:extLst>
          </p:cNvPr>
          <p:cNvSpPr>
            <a:spLocks noGrp="1"/>
          </p:cNvSpPr>
          <p:nvPr>
            <p:ph type="dt" sz="half" idx="10"/>
          </p:nvPr>
        </p:nvSpPr>
        <p:spPr/>
        <p:txBody>
          <a:bodyPr/>
          <a:lstStyle/>
          <a:p>
            <a:fld id="{5036C7F4-9ABD-4D14-B11E-5CFEA56A53DC}" type="datetime1">
              <a:rPr lang="en-US" smtClean="0"/>
              <a:t>12/5/2019</a:t>
            </a:fld>
            <a:endParaRPr lang="en-US" dirty="0"/>
          </a:p>
        </p:txBody>
      </p:sp>
      <p:sp>
        <p:nvSpPr>
          <p:cNvPr id="4" name="Footer Placeholder 3">
            <a:extLst>
              <a:ext uri="{FF2B5EF4-FFF2-40B4-BE49-F238E27FC236}">
                <a16:creationId xmlns:a16="http://schemas.microsoft.com/office/drawing/2014/main" id="{13505343-9B65-4AE4-A4E0-CCDE2ED92DF3}"/>
              </a:ext>
            </a:extLst>
          </p:cNvPr>
          <p:cNvSpPr>
            <a:spLocks noGrp="1"/>
          </p:cNvSpPr>
          <p:nvPr>
            <p:ph type="ftr" sz="quarter" idx="11"/>
          </p:nvPr>
        </p:nvSpPr>
        <p:spPr/>
        <p:txBody>
          <a:bodyPr/>
          <a:lstStyle/>
          <a:p>
            <a:r>
              <a:rPr lang="en-US"/>
              <a:t>Renee Weeks 11-05-2018</a:t>
            </a:r>
            <a:endParaRPr lang="en-US" dirty="0"/>
          </a:p>
        </p:txBody>
      </p:sp>
      <p:sp>
        <p:nvSpPr>
          <p:cNvPr id="5" name="Slide Number Placeholder 4">
            <a:extLst>
              <a:ext uri="{FF2B5EF4-FFF2-40B4-BE49-F238E27FC236}">
                <a16:creationId xmlns:a16="http://schemas.microsoft.com/office/drawing/2014/main" id="{C255D449-0384-42AF-861F-28846F4E7812}"/>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2120414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32D9D0-EE59-40FD-9A6C-C789F944ED0F}"/>
              </a:ext>
            </a:extLst>
          </p:cNvPr>
          <p:cNvSpPr>
            <a:spLocks noGrp="1"/>
          </p:cNvSpPr>
          <p:nvPr>
            <p:ph type="dt" sz="half" idx="10"/>
          </p:nvPr>
        </p:nvSpPr>
        <p:spPr/>
        <p:txBody>
          <a:bodyPr/>
          <a:lstStyle/>
          <a:p>
            <a:fld id="{08E58123-9FC8-41E9-9E30-B8463C617C7A}" type="datetime1">
              <a:rPr lang="en-US" smtClean="0"/>
              <a:t>12/5/2019</a:t>
            </a:fld>
            <a:endParaRPr lang="en-US" dirty="0"/>
          </a:p>
        </p:txBody>
      </p:sp>
      <p:sp>
        <p:nvSpPr>
          <p:cNvPr id="3" name="Footer Placeholder 2">
            <a:extLst>
              <a:ext uri="{FF2B5EF4-FFF2-40B4-BE49-F238E27FC236}">
                <a16:creationId xmlns:a16="http://schemas.microsoft.com/office/drawing/2014/main" id="{8EB55175-C806-4CB8-9F28-15F34B23AF79}"/>
              </a:ext>
            </a:extLst>
          </p:cNvPr>
          <p:cNvSpPr>
            <a:spLocks noGrp="1"/>
          </p:cNvSpPr>
          <p:nvPr>
            <p:ph type="ftr" sz="quarter" idx="11"/>
          </p:nvPr>
        </p:nvSpPr>
        <p:spPr/>
        <p:txBody>
          <a:bodyPr/>
          <a:lstStyle/>
          <a:p>
            <a:r>
              <a:rPr lang="en-US"/>
              <a:t>Renee Weeks 11-05-2018</a:t>
            </a:r>
            <a:endParaRPr lang="en-US" dirty="0"/>
          </a:p>
        </p:txBody>
      </p:sp>
      <p:sp>
        <p:nvSpPr>
          <p:cNvPr id="4" name="Slide Number Placeholder 3">
            <a:extLst>
              <a:ext uri="{FF2B5EF4-FFF2-40B4-BE49-F238E27FC236}">
                <a16:creationId xmlns:a16="http://schemas.microsoft.com/office/drawing/2014/main" id="{F9232C01-F25E-45CB-9ECD-6EB9D40FD9BA}"/>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1174938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9F8E-366F-4DA9-BC33-1EED4B1CAC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4543EE-0E5C-4259-B61C-17C898EC73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C82E69-F70A-4963-B0FD-72CF20EBAD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8A0094-D13B-42FB-9E11-D7C8608D285C}"/>
              </a:ext>
            </a:extLst>
          </p:cNvPr>
          <p:cNvSpPr>
            <a:spLocks noGrp="1"/>
          </p:cNvSpPr>
          <p:nvPr>
            <p:ph type="dt" sz="half" idx="10"/>
          </p:nvPr>
        </p:nvSpPr>
        <p:spPr/>
        <p:txBody>
          <a:bodyPr/>
          <a:lstStyle/>
          <a:p>
            <a:fld id="{E72027A3-5E48-467C-B6B4-1BD1E39B421D}" type="datetime1">
              <a:rPr lang="en-US" smtClean="0"/>
              <a:t>12/5/2019</a:t>
            </a:fld>
            <a:endParaRPr lang="en-US" dirty="0"/>
          </a:p>
        </p:txBody>
      </p:sp>
      <p:sp>
        <p:nvSpPr>
          <p:cNvPr id="6" name="Footer Placeholder 5">
            <a:extLst>
              <a:ext uri="{FF2B5EF4-FFF2-40B4-BE49-F238E27FC236}">
                <a16:creationId xmlns:a16="http://schemas.microsoft.com/office/drawing/2014/main" id="{2BFAFE89-D97C-4195-9967-D54D7FF9DDFF}"/>
              </a:ext>
            </a:extLst>
          </p:cNvPr>
          <p:cNvSpPr>
            <a:spLocks noGrp="1"/>
          </p:cNvSpPr>
          <p:nvPr>
            <p:ph type="ftr" sz="quarter" idx="11"/>
          </p:nvPr>
        </p:nvSpPr>
        <p:spPr/>
        <p:txBody>
          <a:bodyPr/>
          <a:lstStyle/>
          <a:p>
            <a:r>
              <a:rPr lang="en-US"/>
              <a:t>Renee Weeks 11-05-2018</a:t>
            </a:r>
            <a:endParaRPr lang="en-US" dirty="0"/>
          </a:p>
        </p:txBody>
      </p:sp>
      <p:sp>
        <p:nvSpPr>
          <p:cNvPr id="7" name="Slide Number Placeholder 6">
            <a:extLst>
              <a:ext uri="{FF2B5EF4-FFF2-40B4-BE49-F238E27FC236}">
                <a16:creationId xmlns:a16="http://schemas.microsoft.com/office/drawing/2014/main" id="{24DB2E12-2028-4BFA-B22B-369943BA8900}"/>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3753419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807DB-3986-409A-9C1B-1F9130321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9DF8A1-5A13-42BB-818F-F72A906562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BB65E-06CF-4A8D-9614-40BBBEE6A7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DFC669-994A-48DE-9D4E-23176192E10C}"/>
              </a:ext>
            </a:extLst>
          </p:cNvPr>
          <p:cNvSpPr>
            <a:spLocks noGrp="1"/>
          </p:cNvSpPr>
          <p:nvPr>
            <p:ph type="dt" sz="half" idx="10"/>
          </p:nvPr>
        </p:nvSpPr>
        <p:spPr/>
        <p:txBody>
          <a:bodyPr/>
          <a:lstStyle/>
          <a:p>
            <a:fld id="{C4645273-889C-4B99-93E5-7587A90B5CF5}" type="datetime1">
              <a:rPr lang="en-US" smtClean="0"/>
              <a:t>12/5/2019</a:t>
            </a:fld>
            <a:endParaRPr lang="en-US" dirty="0"/>
          </a:p>
        </p:txBody>
      </p:sp>
      <p:sp>
        <p:nvSpPr>
          <p:cNvPr id="6" name="Footer Placeholder 5">
            <a:extLst>
              <a:ext uri="{FF2B5EF4-FFF2-40B4-BE49-F238E27FC236}">
                <a16:creationId xmlns:a16="http://schemas.microsoft.com/office/drawing/2014/main" id="{C557A69A-BAA9-4DA6-9E31-C23034C36AA6}"/>
              </a:ext>
            </a:extLst>
          </p:cNvPr>
          <p:cNvSpPr>
            <a:spLocks noGrp="1"/>
          </p:cNvSpPr>
          <p:nvPr>
            <p:ph type="ftr" sz="quarter" idx="11"/>
          </p:nvPr>
        </p:nvSpPr>
        <p:spPr/>
        <p:txBody>
          <a:bodyPr/>
          <a:lstStyle/>
          <a:p>
            <a:r>
              <a:rPr lang="en-US"/>
              <a:t>Renee Weeks 11-05-2018</a:t>
            </a:r>
            <a:endParaRPr lang="en-US" dirty="0"/>
          </a:p>
        </p:txBody>
      </p:sp>
      <p:sp>
        <p:nvSpPr>
          <p:cNvPr id="7" name="Slide Number Placeholder 6">
            <a:extLst>
              <a:ext uri="{FF2B5EF4-FFF2-40B4-BE49-F238E27FC236}">
                <a16:creationId xmlns:a16="http://schemas.microsoft.com/office/drawing/2014/main" id="{79748292-648B-4501-B497-6577F6D89CF2}"/>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1979776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CC043-4C70-4D1C-B636-5546160C9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4404BB-9F7E-4A76-BB05-57CDC94444B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E188E1-FD3D-4165-930C-BFB5948E4360}"/>
              </a:ext>
            </a:extLst>
          </p:cNvPr>
          <p:cNvSpPr>
            <a:spLocks noGrp="1"/>
          </p:cNvSpPr>
          <p:nvPr>
            <p:ph type="dt" sz="half" idx="10"/>
          </p:nvPr>
        </p:nvSpPr>
        <p:spPr/>
        <p:txBody>
          <a:bodyPr/>
          <a:lstStyle/>
          <a:p>
            <a:fld id="{F117EAB2-495F-4B08-8CE0-DE32582290B7}" type="datetime1">
              <a:rPr lang="en-US" smtClean="0"/>
              <a:t>12/5/2019</a:t>
            </a:fld>
            <a:endParaRPr lang="en-US" dirty="0"/>
          </a:p>
        </p:txBody>
      </p:sp>
      <p:sp>
        <p:nvSpPr>
          <p:cNvPr id="5" name="Footer Placeholder 4">
            <a:extLst>
              <a:ext uri="{FF2B5EF4-FFF2-40B4-BE49-F238E27FC236}">
                <a16:creationId xmlns:a16="http://schemas.microsoft.com/office/drawing/2014/main" id="{4343D598-2093-44D0-901E-E5E4A2FE806B}"/>
              </a:ext>
            </a:extLst>
          </p:cNvPr>
          <p:cNvSpPr>
            <a:spLocks noGrp="1"/>
          </p:cNvSpPr>
          <p:nvPr>
            <p:ph type="ftr" sz="quarter" idx="11"/>
          </p:nvPr>
        </p:nvSpPr>
        <p:spPr/>
        <p:txBody>
          <a:bodyPr/>
          <a:lstStyle/>
          <a:p>
            <a:r>
              <a:rPr lang="en-US"/>
              <a:t>Renee Weeks 11-05-2018</a:t>
            </a:r>
            <a:endParaRPr lang="en-US" dirty="0"/>
          </a:p>
        </p:txBody>
      </p:sp>
      <p:sp>
        <p:nvSpPr>
          <p:cNvPr id="6" name="Slide Number Placeholder 5">
            <a:extLst>
              <a:ext uri="{FF2B5EF4-FFF2-40B4-BE49-F238E27FC236}">
                <a16:creationId xmlns:a16="http://schemas.microsoft.com/office/drawing/2014/main" id="{1C11B3F4-6210-4EA5-9A46-F88B8E4BB99E}"/>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346916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E79B5C-1954-4FC6-A09E-4222457E3E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715B5B-A878-4535-90A2-7ABB1FD5D21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54DB2D-B423-4417-BE67-2C01589AC917}"/>
              </a:ext>
            </a:extLst>
          </p:cNvPr>
          <p:cNvSpPr>
            <a:spLocks noGrp="1"/>
          </p:cNvSpPr>
          <p:nvPr>
            <p:ph type="dt" sz="half" idx="10"/>
          </p:nvPr>
        </p:nvSpPr>
        <p:spPr/>
        <p:txBody>
          <a:bodyPr/>
          <a:lstStyle/>
          <a:p>
            <a:fld id="{30D994C1-B60D-4F37-B6E9-5D0D26C1728E}" type="datetime1">
              <a:rPr lang="en-US" smtClean="0"/>
              <a:t>12/5/2019</a:t>
            </a:fld>
            <a:endParaRPr lang="en-US" dirty="0"/>
          </a:p>
        </p:txBody>
      </p:sp>
      <p:sp>
        <p:nvSpPr>
          <p:cNvPr id="5" name="Footer Placeholder 4">
            <a:extLst>
              <a:ext uri="{FF2B5EF4-FFF2-40B4-BE49-F238E27FC236}">
                <a16:creationId xmlns:a16="http://schemas.microsoft.com/office/drawing/2014/main" id="{A824DEE8-CE93-4F72-87E9-4EC4E93EE76F}"/>
              </a:ext>
            </a:extLst>
          </p:cNvPr>
          <p:cNvSpPr>
            <a:spLocks noGrp="1"/>
          </p:cNvSpPr>
          <p:nvPr>
            <p:ph type="ftr" sz="quarter" idx="11"/>
          </p:nvPr>
        </p:nvSpPr>
        <p:spPr/>
        <p:txBody>
          <a:bodyPr/>
          <a:lstStyle/>
          <a:p>
            <a:r>
              <a:rPr lang="en-US"/>
              <a:t>Renee Weeks 11-05-2018</a:t>
            </a:r>
            <a:endParaRPr lang="en-US" dirty="0"/>
          </a:p>
        </p:txBody>
      </p:sp>
      <p:sp>
        <p:nvSpPr>
          <p:cNvPr id="6" name="Slide Number Placeholder 5">
            <a:extLst>
              <a:ext uri="{FF2B5EF4-FFF2-40B4-BE49-F238E27FC236}">
                <a16:creationId xmlns:a16="http://schemas.microsoft.com/office/drawing/2014/main" id="{17E1B840-E827-45DD-92A7-19B07D84F882}"/>
              </a:ext>
            </a:extLst>
          </p:cNvPr>
          <p:cNvSpPr>
            <a:spLocks noGrp="1"/>
          </p:cNvSpPr>
          <p:nvPr>
            <p:ph type="sldNum" sz="quarter" idx="12"/>
          </p:nvPr>
        </p:nvSpPr>
        <p:spPr/>
        <p:txBody>
          <a:bodyPr/>
          <a:lstStyle/>
          <a:p>
            <a:fld id="{0C391FAE-26DE-427E-873B-165CD266EB5B}" type="slidenum">
              <a:rPr lang="en-US" smtClean="0"/>
              <a:t>‹#›</a:t>
            </a:fld>
            <a:endParaRPr lang="en-US" dirty="0"/>
          </a:p>
        </p:txBody>
      </p:sp>
    </p:spTree>
    <p:extLst>
      <p:ext uri="{BB962C8B-B14F-4D97-AF65-F5344CB8AC3E}">
        <p14:creationId xmlns:p14="http://schemas.microsoft.com/office/powerpoint/2010/main" val="1353452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74674-5166-403A-8F75-1F9CF1C85E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977608-1D51-4A99-AA83-43ED003933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15BFC-C104-4813-8C65-7857FF3F0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AEA8D-CC63-4A5A-ABAC-87191EDDAF48}" type="datetime1">
              <a:rPr lang="en-US" smtClean="0"/>
              <a:t>12/5/2019</a:t>
            </a:fld>
            <a:endParaRPr lang="en-US" dirty="0"/>
          </a:p>
        </p:txBody>
      </p:sp>
      <p:sp>
        <p:nvSpPr>
          <p:cNvPr id="5" name="Footer Placeholder 4">
            <a:extLst>
              <a:ext uri="{FF2B5EF4-FFF2-40B4-BE49-F238E27FC236}">
                <a16:creationId xmlns:a16="http://schemas.microsoft.com/office/drawing/2014/main" id="{78687CCF-2E7D-423A-B488-F0D6B18564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Renee Weeks 11-05-2018</a:t>
            </a:r>
            <a:endParaRPr lang="en-US" dirty="0"/>
          </a:p>
        </p:txBody>
      </p:sp>
      <p:sp>
        <p:nvSpPr>
          <p:cNvPr id="6" name="Slide Number Placeholder 5">
            <a:extLst>
              <a:ext uri="{FF2B5EF4-FFF2-40B4-BE49-F238E27FC236}">
                <a16:creationId xmlns:a16="http://schemas.microsoft.com/office/drawing/2014/main" id="{768AF05B-6800-4EDD-9583-9B81F55639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391FAE-26DE-427E-873B-165CD266EB5B}" type="slidenum">
              <a:rPr lang="en-US" smtClean="0"/>
              <a:t>‹#›</a:t>
            </a:fld>
            <a:endParaRPr lang="en-US" dirty="0"/>
          </a:p>
        </p:txBody>
      </p:sp>
    </p:spTree>
    <p:extLst>
      <p:ext uri="{BB962C8B-B14F-4D97-AF65-F5344CB8AC3E}">
        <p14:creationId xmlns:p14="http://schemas.microsoft.com/office/powerpoint/2010/main" val="138560814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99C1-1EDB-4896-83DB-F6F28C8F9122}"/>
              </a:ext>
            </a:extLst>
          </p:cNvPr>
          <p:cNvSpPr>
            <a:spLocks noGrp="1"/>
          </p:cNvSpPr>
          <p:nvPr>
            <p:ph type="ctrTitle"/>
          </p:nvPr>
        </p:nvSpPr>
        <p:spPr/>
        <p:txBody>
          <a:bodyPr>
            <a:normAutofit fontScale="90000"/>
          </a:bodyPr>
          <a:lstStyle/>
          <a:p>
            <a:r>
              <a:rPr lang="en-US" b="1" dirty="0"/>
              <a:t>MGT 608 – Final Project Report</a:t>
            </a:r>
            <a:br>
              <a:rPr lang="en-US" b="1" dirty="0"/>
            </a:br>
            <a:r>
              <a:rPr lang="en-US" b="1" dirty="0"/>
              <a:t>Section How To Tips*</a:t>
            </a:r>
          </a:p>
        </p:txBody>
      </p:sp>
      <p:sp>
        <p:nvSpPr>
          <p:cNvPr id="3" name="Subtitle 2">
            <a:extLst>
              <a:ext uri="{FF2B5EF4-FFF2-40B4-BE49-F238E27FC236}">
                <a16:creationId xmlns:a16="http://schemas.microsoft.com/office/drawing/2014/main" id="{EDE3DA27-F80F-43AF-BD3A-0B8286C9ECDE}"/>
              </a:ext>
            </a:extLst>
          </p:cNvPr>
          <p:cNvSpPr>
            <a:spLocks noGrp="1"/>
          </p:cNvSpPr>
          <p:nvPr>
            <p:ph type="subTitle" idx="1"/>
          </p:nvPr>
        </p:nvSpPr>
        <p:spPr>
          <a:xfrm>
            <a:off x="1523999" y="3602037"/>
            <a:ext cx="9688946" cy="2844945"/>
          </a:xfrm>
        </p:spPr>
        <p:txBody>
          <a:bodyPr>
            <a:normAutofit lnSpcReduction="10000"/>
          </a:bodyPr>
          <a:lstStyle/>
          <a:p>
            <a:r>
              <a:rPr lang="en-US" b="1" dirty="0"/>
              <a:t>A. Introduction Section</a:t>
            </a:r>
          </a:p>
          <a:p>
            <a:r>
              <a:rPr lang="en-US" b="1" dirty="0"/>
              <a:t>B. MIS Supporting Sales Section</a:t>
            </a:r>
          </a:p>
          <a:p>
            <a:r>
              <a:rPr lang="en-US" b="1" dirty="0"/>
              <a:t>C. Logistics – Purchasing Section</a:t>
            </a:r>
          </a:p>
          <a:p>
            <a:r>
              <a:rPr lang="en-US" b="1" dirty="0"/>
              <a:t>D. Logistics – Inventory Section</a:t>
            </a:r>
          </a:p>
          <a:p>
            <a:r>
              <a:rPr lang="en-US" b="1" dirty="0"/>
              <a:t>E. Supply Chain Management Section</a:t>
            </a:r>
          </a:p>
          <a:p>
            <a:pPr algn="l"/>
            <a:r>
              <a:rPr lang="en-US" dirty="0"/>
              <a:t>*Please note any other requirements found in the Week 4 Final Project Word Document within the course.</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375A71A-EE5E-4EE5-85EC-48BA464F2A21}"/>
              </a:ext>
            </a:extLst>
          </p:cNvPr>
          <p:cNvSpPr>
            <a:spLocks noGrp="1"/>
          </p:cNvSpPr>
          <p:nvPr>
            <p:ph type="sldNum" sz="quarter" idx="12"/>
          </p:nvPr>
        </p:nvSpPr>
        <p:spPr/>
        <p:txBody>
          <a:bodyPr>
            <a:normAutofit/>
          </a:bodyPr>
          <a:lstStyle/>
          <a:p>
            <a:fld id="{0C391FAE-26DE-427E-873B-165CD266EB5B}" type="slidenum">
              <a:rPr lang="en-US" smtClean="0"/>
              <a:t>1</a:t>
            </a:fld>
            <a:endParaRPr lang="en-US" dirty="0"/>
          </a:p>
        </p:txBody>
      </p:sp>
      <p:sp>
        <p:nvSpPr>
          <p:cNvPr id="6" name="Footer Placeholder 5">
            <a:extLst>
              <a:ext uri="{FF2B5EF4-FFF2-40B4-BE49-F238E27FC236}">
                <a16:creationId xmlns:a16="http://schemas.microsoft.com/office/drawing/2014/main" id="{DF864ED1-621B-414B-BF88-3FF59BCF2CD6}"/>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1792040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889B-D7C1-47F8-8B2D-697A80D7E5E3}"/>
              </a:ext>
            </a:extLst>
          </p:cNvPr>
          <p:cNvSpPr>
            <a:spLocks noGrp="1"/>
          </p:cNvSpPr>
          <p:nvPr>
            <p:ph type="title"/>
          </p:nvPr>
        </p:nvSpPr>
        <p:spPr/>
        <p:txBody>
          <a:bodyPr>
            <a:normAutofit/>
          </a:bodyPr>
          <a:lstStyle/>
          <a:p>
            <a:r>
              <a:rPr lang="en-US" sz="3200" dirty="0"/>
              <a:t>A. Introduction</a:t>
            </a:r>
          </a:p>
        </p:txBody>
      </p:sp>
      <p:sp>
        <p:nvSpPr>
          <p:cNvPr id="3" name="Content Placeholder 2">
            <a:extLst>
              <a:ext uri="{FF2B5EF4-FFF2-40B4-BE49-F238E27FC236}">
                <a16:creationId xmlns:a16="http://schemas.microsoft.com/office/drawing/2014/main" id="{3E87884F-08E2-4E96-93F0-C997FDDCC81E}"/>
              </a:ext>
            </a:extLst>
          </p:cNvPr>
          <p:cNvSpPr>
            <a:spLocks noGrp="1"/>
          </p:cNvSpPr>
          <p:nvPr>
            <p:ph idx="1"/>
          </p:nvPr>
        </p:nvSpPr>
        <p:spPr>
          <a:xfrm>
            <a:off x="838200" y="1530062"/>
            <a:ext cx="10515600" cy="4826288"/>
          </a:xfrm>
        </p:spPr>
        <p:txBody>
          <a:bodyPr>
            <a:normAutofit fontScale="92500" lnSpcReduction="10000"/>
          </a:bodyPr>
          <a:lstStyle/>
          <a:p>
            <a:pPr marL="0" indent="0">
              <a:buNone/>
            </a:pPr>
            <a:r>
              <a:rPr lang="en-US" dirty="0"/>
              <a:t>Describe the purpose of your project.  Describe the background of the situation that is necessary to understand the project (e.g. your company and your product).  Describe the data and its source. Overview what follows in the report.</a:t>
            </a:r>
          </a:p>
          <a:p>
            <a:r>
              <a:rPr lang="en-US" dirty="0"/>
              <a:t>A majority of the introduction can be obtained from reading through the paragraphs preceding this requirement entitled: </a:t>
            </a:r>
          </a:p>
          <a:p>
            <a:pPr lvl="1"/>
            <a:r>
              <a:rPr lang="en-US" dirty="0"/>
              <a:t>Your company</a:t>
            </a:r>
          </a:p>
          <a:p>
            <a:pPr lvl="1"/>
            <a:r>
              <a:rPr lang="en-US" dirty="0"/>
              <a:t>Your product</a:t>
            </a:r>
          </a:p>
          <a:p>
            <a:pPr lvl="1"/>
            <a:r>
              <a:rPr lang="en-US" dirty="0"/>
              <a:t>Your task</a:t>
            </a:r>
          </a:p>
          <a:p>
            <a:pPr lvl="1"/>
            <a:r>
              <a:rPr lang="en-US" dirty="0"/>
              <a:t>Your data</a:t>
            </a:r>
          </a:p>
          <a:p>
            <a:pPr lvl="1"/>
            <a:r>
              <a:rPr lang="en-US" dirty="0"/>
              <a:t>Also, the Excel template data</a:t>
            </a:r>
          </a:p>
          <a:p>
            <a:r>
              <a:rPr lang="en-US" dirty="0"/>
              <a:t>The overview will explain what the report will include--looking at the sections that are required will help write the overview.</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F18781FE-6E17-4503-B95D-88FBA092D2D6}"/>
              </a:ext>
            </a:extLst>
          </p:cNvPr>
          <p:cNvSpPr>
            <a:spLocks noGrp="1"/>
          </p:cNvSpPr>
          <p:nvPr>
            <p:ph type="sldNum" sz="quarter" idx="12"/>
          </p:nvPr>
        </p:nvSpPr>
        <p:spPr/>
        <p:txBody>
          <a:bodyPr>
            <a:normAutofit/>
          </a:bodyPr>
          <a:lstStyle/>
          <a:p>
            <a:fld id="{0C391FAE-26DE-427E-873B-165CD266EB5B}" type="slidenum">
              <a:rPr lang="en-US" smtClean="0"/>
              <a:t>2</a:t>
            </a:fld>
            <a:endParaRPr lang="en-US" dirty="0"/>
          </a:p>
        </p:txBody>
      </p:sp>
      <p:sp>
        <p:nvSpPr>
          <p:cNvPr id="6" name="Footer Placeholder 5">
            <a:extLst>
              <a:ext uri="{FF2B5EF4-FFF2-40B4-BE49-F238E27FC236}">
                <a16:creationId xmlns:a16="http://schemas.microsoft.com/office/drawing/2014/main" id="{F3910E17-7798-4294-8B2D-60FF249A2C95}"/>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385988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A7B4B-0B92-4148-9C06-1365DA0A9D3C}"/>
              </a:ext>
            </a:extLst>
          </p:cNvPr>
          <p:cNvSpPr>
            <a:spLocks noGrp="1"/>
          </p:cNvSpPr>
          <p:nvPr>
            <p:ph type="title"/>
          </p:nvPr>
        </p:nvSpPr>
        <p:spPr/>
        <p:txBody>
          <a:bodyPr>
            <a:normAutofit/>
          </a:bodyPr>
          <a:lstStyle/>
          <a:p>
            <a:r>
              <a:rPr lang="en-US" sz="3200" dirty="0"/>
              <a:t>B. Management Information Systems supporting Sales</a:t>
            </a:r>
          </a:p>
        </p:txBody>
      </p:sp>
      <p:sp>
        <p:nvSpPr>
          <p:cNvPr id="3" name="Content Placeholder 2">
            <a:extLst>
              <a:ext uri="{FF2B5EF4-FFF2-40B4-BE49-F238E27FC236}">
                <a16:creationId xmlns:a16="http://schemas.microsoft.com/office/drawing/2014/main" id="{F25C8C89-D5C9-4946-B0CD-E278DA68FBFF}"/>
              </a:ext>
            </a:extLst>
          </p:cNvPr>
          <p:cNvSpPr>
            <a:spLocks noGrp="1"/>
          </p:cNvSpPr>
          <p:nvPr>
            <p:ph idx="1"/>
          </p:nvPr>
        </p:nvSpPr>
        <p:spPr>
          <a:xfrm>
            <a:off x="755072" y="1483880"/>
            <a:ext cx="10515600" cy="4351338"/>
          </a:xfrm>
        </p:spPr>
        <p:txBody>
          <a:bodyPr>
            <a:normAutofit fontScale="85000" lnSpcReduction="20000"/>
          </a:bodyPr>
          <a:lstStyle/>
          <a:p>
            <a:pPr marL="514350" indent="-514350">
              <a:buFont typeface="+mj-lt"/>
              <a:buAutoNum type="alphaLcPeriod"/>
            </a:pPr>
            <a:r>
              <a:rPr lang="en-US" dirty="0"/>
              <a:t>Describe what roles this sales data would be helpful in management of your Supply Chain.</a:t>
            </a:r>
          </a:p>
          <a:p>
            <a:pPr marL="914400" lvl="1" indent="-457200">
              <a:buFont typeface="+mj-lt"/>
              <a:buAutoNum type="alphaLcPeriod"/>
            </a:pPr>
            <a:r>
              <a:rPr lang="en-US" dirty="0"/>
              <a:t>Companies will use data on basic operations (such as sales data) usually obtained from TPS (Transaction Processing Systems) to provide answers to routine questions. This data is provided by Management Information Systems that have little analytical capabilities that provide summaries and reports on current performance. This data will be used by middle management to help with monitoring and control.  </a:t>
            </a:r>
          </a:p>
          <a:p>
            <a:pPr marL="914400" lvl="1" indent="-457200">
              <a:buFont typeface="+mj-lt"/>
              <a:buAutoNum type="alphaLcPeriod"/>
            </a:pPr>
            <a:r>
              <a:rPr lang="en-US" dirty="0"/>
              <a:t>Describe how this sales data will be helpful for managing your Supply Chain.</a:t>
            </a:r>
          </a:p>
          <a:p>
            <a:pPr marL="914400" lvl="1" indent="-457200">
              <a:buFont typeface="+mj-lt"/>
              <a:buAutoNum type="alphaLcPeriod"/>
            </a:pPr>
            <a:endParaRPr lang="en-US" dirty="0"/>
          </a:p>
          <a:p>
            <a:pPr marL="514350" indent="-514350">
              <a:buFont typeface="+mj-lt"/>
              <a:buAutoNum type="alphaLcPeriod"/>
            </a:pPr>
            <a:r>
              <a:rPr lang="en-US" dirty="0"/>
              <a:t>What other data would you need to make better decisions.  (Ensure you fully explain the new data and your recommended decisions.)</a:t>
            </a:r>
          </a:p>
          <a:p>
            <a:pPr marL="914400" lvl="1" indent="-457200">
              <a:buFont typeface="+mj-lt"/>
              <a:buAutoNum type="alphaLcPeriod"/>
            </a:pPr>
            <a:r>
              <a:rPr lang="en-US" dirty="0"/>
              <a:t>Other types of business intelligence systems would be required to make more non-routine decisions that are unique and involve more complexity. Decision Support Systems are often used for these types of problems. What other data besides sales data (which is internal data) would you need to make better non-routine decisions?  What other data might be used as well? Explain the new data and recommended decisions based on that data.</a:t>
            </a:r>
          </a:p>
          <a:p>
            <a:pPr marL="0" indent="0">
              <a:buNone/>
            </a:pPr>
            <a:endParaRPr lang="en-US" dirty="0"/>
          </a:p>
        </p:txBody>
      </p:sp>
      <p:sp>
        <p:nvSpPr>
          <p:cNvPr id="4" name="Slide Number Placeholder 3">
            <a:extLst>
              <a:ext uri="{FF2B5EF4-FFF2-40B4-BE49-F238E27FC236}">
                <a16:creationId xmlns:a16="http://schemas.microsoft.com/office/drawing/2014/main" id="{09D288F2-37B3-4B93-99BF-045FDE5F0064}"/>
              </a:ext>
            </a:extLst>
          </p:cNvPr>
          <p:cNvSpPr>
            <a:spLocks noGrp="1"/>
          </p:cNvSpPr>
          <p:nvPr>
            <p:ph type="sldNum" sz="quarter" idx="12"/>
          </p:nvPr>
        </p:nvSpPr>
        <p:spPr/>
        <p:txBody>
          <a:bodyPr>
            <a:normAutofit/>
          </a:bodyPr>
          <a:lstStyle/>
          <a:p>
            <a:fld id="{0C391FAE-26DE-427E-873B-165CD266EB5B}" type="slidenum">
              <a:rPr lang="en-US" smtClean="0"/>
              <a:t>3</a:t>
            </a:fld>
            <a:endParaRPr lang="en-US" dirty="0"/>
          </a:p>
        </p:txBody>
      </p:sp>
      <p:sp>
        <p:nvSpPr>
          <p:cNvPr id="6" name="Footer Placeholder 5">
            <a:extLst>
              <a:ext uri="{FF2B5EF4-FFF2-40B4-BE49-F238E27FC236}">
                <a16:creationId xmlns:a16="http://schemas.microsoft.com/office/drawing/2014/main" id="{F5F79D33-0F29-4066-BCAB-570FBB5DDDC3}"/>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783271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A9DC-1FA6-410D-8235-D68BCF05AE9C}"/>
              </a:ext>
            </a:extLst>
          </p:cNvPr>
          <p:cNvSpPr>
            <a:spLocks noGrp="1"/>
          </p:cNvSpPr>
          <p:nvPr>
            <p:ph type="title"/>
          </p:nvPr>
        </p:nvSpPr>
        <p:spPr/>
        <p:txBody>
          <a:bodyPr>
            <a:normAutofit/>
          </a:bodyPr>
          <a:lstStyle/>
          <a:p>
            <a:r>
              <a:rPr lang="en-US" sz="3200" dirty="0"/>
              <a:t>C. Logistics - Purchasing</a:t>
            </a:r>
          </a:p>
        </p:txBody>
      </p:sp>
      <p:sp>
        <p:nvSpPr>
          <p:cNvPr id="3" name="Content Placeholder 2">
            <a:extLst>
              <a:ext uri="{FF2B5EF4-FFF2-40B4-BE49-F238E27FC236}">
                <a16:creationId xmlns:a16="http://schemas.microsoft.com/office/drawing/2014/main" id="{4AB0EB63-C4CE-4820-9BA3-7C5B5005F6A7}"/>
              </a:ext>
            </a:extLst>
          </p:cNvPr>
          <p:cNvSpPr>
            <a:spLocks noGrp="1"/>
          </p:cNvSpPr>
          <p:nvPr>
            <p:ph idx="1"/>
          </p:nvPr>
        </p:nvSpPr>
        <p:spPr>
          <a:xfrm>
            <a:off x="838200" y="1400751"/>
            <a:ext cx="10515600" cy="4824557"/>
          </a:xfrm>
        </p:spPr>
        <p:txBody>
          <a:bodyPr>
            <a:normAutofit fontScale="92500" lnSpcReduction="20000"/>
          </a:bodyPr>
          <a:lstStyle/>
          <a:p>
            <a:pPr marL="914400" marR="0" lvl="1" indent="-457200">
              <a:lnSpc>
                <a:spcPct val="107000"/>
              </a:lnSpc>
              <a:spcBef>
                <a:spcPts val="0"/>
              </a:spcBef>
              <a:spcAft>
                <a:spcPts val="0"/>
              </a:spcAft>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Using the data of all orders for the </a:t>
            </a:r>
            <a:r>
              <a:rPr lang="en-US" sz="2600" b="1" i="1" dirty="0">
                <a:solidFill>
                  <a:srgbClr val="333333"/>
                </a:solidFill>
                <a:ea typeface="Times New Roman" panose="02020603050405020304" pitchFamily="18" charset="0"/>
                <a:cs typeface="Times New Roman" panose="02020603050405020304" pitchFamily="18" charset="0"/>
              </a:rPr>
              <a:t>Voice Assistant</a:t>
            </a:r>
            <a:r>
              <a:rPr lang="en-US" sz="2600" dirty="0">
                <a:solidFill>
                  <a:srgbClr val="333333"/>
                </a:solidFill>
                <a:ea typeface="Times New Roman" panose="02020603050405020304" pitchFamily="18" charset="0"/>
                <a:cs typeface="Times New Roman" panose="02020603050405020304" pitchFamily="18" charset="0"/>
              </a:rPr>
              <a:t> product line, what actions would you recommend? (From Excel Template).</a:t>
            </a:r>
          </a:p>
          <a:p>
            <a:pPr marL="1371600" lvl="2" indent="-457200">
              <a:lnSpc>
                <a:spcPct val="107000"/>
              </a:lnSpc>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Levels of inventory are impacted by what factors? (Examples):</a:t>
            </a:r>
          </a:p>
          <a:p>
            <a:pPr marL="1828800" lvl="3" indent="-457200">
              <a:lnSpc>
                <a:spcPct val="107000"/>
              </a:lnSpc>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Variability of lead time (L)</a:t>
            </a:r>
          </a:p>
          <a:p>
            <a:pPr marL="1828800" lvl="3" indent="-457200">
              <a:lnSpc>
                <a:spcPct val="107000"/>
              </a:lnSpc>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Variability of demand (D)</a:t>
            </a:r>
          </a:p>
          <a:p>
            <a:pPr marL="1828800" lvl="3" indent="-457200">
              <a:lnSpc>
                <a:spcPct val="107000"/>
              </a:lnSpc>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Cost of ordering (S)</a:t>
            </a:r>
          </a:p>
          <a:p>
            <a:pPr marL="1828800" lvl="3" indent="-457200">
              <a:lnSpc>
                <a:spcPct val="107000"/>
              </a:lnSpc>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Carrying (holding) cost (k)</a:t>
            </a:r>
          </a:p>
          <a:p>
            <a:pPr marL="1371600" lvl="2" indent="-457200">
              <a:lnSpc>
                <a:spcPct val="107000"/>
              </a:lnSpc>
              <a:buFont typeface="+mj-lt"/>
              <a:buAutoNum type="alphaLcPeriod"/>
            </a:pPr>
            <a:r>
              <a:rPr lang="en-US" sz="2600" dirty="0">
                <a:solidFill>
                  <a:srgbClr val="333333"/>
                </a:solidFill>
                <a:ea typeface="Calibri" panose="020F0502020204030204" pitchFamily="34" charset="0"/>
                <a:cs typeface="Times New Roman" panose="02020603050405020304" pitchFamily="18" charset="0"/>
              </a:rPr>
              <a:t>What actions do you recommend that would help lower inventory costs? </a:t>
            </a:r>
          </a:p>
          <a:p>
            <a:pPr marL="914400" lvl="2" indent="0">
              <a:lnSpc>
                <a:spcPct val="107000"/>
              </a:lnSpc>
              <a:buNone/>
            </a:pPr>
            <a:endParaRPr lang="en-US" sz="2600" dirty="0">
              <a:ea typeface="Calibri" panose="020F0502020204030204" pitchFamily="34" charset="0"/>
              <a:cs typeface="Times New Roman" panose="02020603050405020304" pitchFamily="18" charset="0"/>
            </a:endParaRPr>
          </a:p>
          <a:p>
            <a:pPr marL="914400" marR="0" lvl="1" indent="-457200">
              <a:lnSpc>
                <a:spcPct val="107000"/>
              </a:lnSpc>
              <a:spcBef>
                <a:spcPts val="0"/>
              </a:spcBef>
              <a:spcAft>
                <a:spcPts val="0"/>
              </a:spcAft>
              <a:buFont typeface="+mj-lt"/>
              <a:buAutoNum type="alphaLcPeriod"/>
            </a:pPr>
            <a:r>
              <a:rPr lang="en-US" sz="2600" dirty="0">
                <a:solidFill>
                  <a:srgbClr val="333333"/>
                </a:solidFill>
                <a:ea typeface="Times New Roman" panose="02020603050405020304" pitchFamily="18" charset="0"/>
                <a:cs typeface="Times New Roman" panose="02020603050405020304" pitchFamily="18" charset="0"/>
              </a:rPr>
              <a:t>What additional data would you need added to the output report?</a:t>
            </a:r>
          </a:p>
          <a:p>
            <a:pPr marL="1371600" lvl="2" indent="-457200">
              <a:lnSpc>
                <a:spcPct val="107000"/>
              </a:lnSpc>
              <a:buFont typeface="+mj-lt"/>
              <a:buAutoNum type="alphaLcPeriod"/>
            </a:pPr>
            <a:r>
              <a:rPr lang="en-US" sz="2600" dirty="0">
                <a:solidFill>
                  <a:srgbClr val="333333"/>
                </a:solidFill>
                <a:ea typeface="Calibri" panose="020F0502020204030204" pitchFamily="34" charset="0"/>
                <a:cs typeface="Times New Roman" panose="02020603050405020304" pitchFamily="18" charset="0"/>
              </a:rPr>
              <a:t>What additional data would you need in order to provide your recommendations to management? </a:t>
            </a:r>
          </a:p>
          <a:p>
            <a:pPr marL="0" indent="0">
              <a:buNone/>
            </a:pPr>
            <a:endParaRPr lang="en-US" dirty="0"/>
          </a:p>
        </p:txBody>
      </p:sp>
      <p:sp>
        <p:nvSpPr>
          <p:cNvPr id="4" name="Slide Number Placeholder 3">
            <a:extLst>
              <a:ext uri="{FF2B5EF4-FFF2-40B4-BE49-F238E27FC236}">
                <a16:creationId xmlns:a16="http://schemas.microsoft.com/office/drawing/2014/main" id="{DD0970BB-AE87-4C48-8B36-9E5627D77E10}"/>
              </a:ext>
            </a:extLst>
          </p:cNvPr>
          <p:cNvSpPr>
            <a:spLocks noGrp="1"/>
          </p:cNvSpPr>
          <p:nvPr>
            <p:ph type="sldNum" sz="quarter" idx="12"/>
          </p:nvPr>
        </p:nvSpPr>
        <p:spPr/>
        <p:txBody>
          <a:bodyPr>
            <a:normAutofit/>
          </a:bodyPr>
          <a:lstStyle/>
          <a:p>
            <a:fld id="{0C391FAE-26DE-427E-873B-165CD266EB5B}" type="slidenum">
              <a:rPr lang="en-US" smtClean="0"/>
              <a:t>4</a:t>
            </a:fld>
            <a:endParaRPr lang="en-US" dirty="0"/>
          </a:p>
        </p:txBody>
      </p:sp>
      <p:sp>
        <p:nvSpPr>
          <p:cNvPr id="6" name="Footer Placeholder 5">
            <a:extLst>
              <a:ext uri="{FF2B5EF4-FFF2-40B4-BE49-F238E27FC236}">
                <a16:creationId xmlns:a16="http://schemas.microsoft.com/office/drawing/2014/main" id="{7F58A6F6-12B2-4B64-A1B6-92D2903D8549}"/>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402845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B64A9-90E5-4902-909D-3B258330C1CE}"/>
              </a:ext>
            </a:extLst>
          </p:cNvPr>
          <p:cNvSpPr>
            <a:spLocks noGrp="1"/>
          </p:cNvSpPr>
          <p:nvPr>
            <p:ph type="title"/>
          </p:nvPr>
        </p:nvSpPr>
        <p:spPr/>
        <p:txBody>
          <a:bodyPr>
            <a:normAutofit/>
          </a:bodyPr>
          <a:lstStyle/>
          <a:p>
            <a:r>
              <a:rPr lang="en-US" sz="3200" dirty="0"/>
              <a:t>D. Logistics - Inventory</a:t>
            </a:r>
          </a:p>
        </p:txBody>
      </p:sp>
      <p:sp>
        <p:nvSpPr>
          <p:cNvPr id="3" name="Content Placeholder 2">
            <a:extLst>
              <a:ext uri="{FF2B5EF4-FFF2-40B4-BE49-F238E27FC236}">
                <a16:creationId xmlns:a16="http://schemas.microsoft.com/office/drawing/2014/main" id="{BBDA7B40-E777-44BC-9BD0-D57E42BD7016}"/>
              </a:ext>
            </a:extLst>
          </p:cNvPr>
          <p:cNvSpPr>
            <a:spLocks noGrp="1"/>
          </p:cNvSpPr>
          <p:nvPr>
            <p:ph idx="1"/>
          </p:nvPr>
        </p:nvSpPr>
        <p:spPr>
          <a:xfrm>
            <a:off x="838200" y="1419225"/>
            <a:ext cx="10515600" cy="4351338"/>
          </a:xfrm>
        </p:spPr>
        <p:txBody>
          <a:bodyPr>
            <a:normAutofit/>
          </a:bodyPr>
          <a:lstStyle/>
          <a:p>
            <a:pPr marL="514350" indent="-514350">
              <a:buFont typeface="+mj-lt"/>
              <a:buAutoNum type="alphaLcPeriod"/>
            </a:pPr>
            <a:r>
              <a:rPr lang="en-US" sz="2400" dirty="0"/>
              <a:t>Compute the missing Inventory Holding Cost Rate using the provided Operating Cost data. (From the Excel Template).</a:t>
            </a:r>
          </a:p>
          <a:p>
            <a:pPr marL="1257300" lvl="2" indent="-342900">
              <a:buFont typeface="+mj-lt"/>
              <a:buAutoNum type="alphaLcPeriod"/>
            </a:pPr>
            <a:r>
              <a:rPr lang="en-US" sz="2400" dirty="0"/>
              <a:t>Provide Holding Cost Rate with discussion.</a:t>
            </a:r>
          </a:p>
          <a:p>
            <a:pPr marL="514350" indent="-514350">
              <a:buFont typeface="+mj-lt"/>
              <a:buAutoNum type="alphaLcPeriod"/>
            </a:pPr>
            <a:r>
              <a:rPr lang="en-US" sz="2400" dirty="0"/>
              <a:t>Using the demand forecast pro-rated for each region based on population and the previously computed optimal inventory policy (e.g. EOQ and ROP), compute the anticipated number of orders per year placed by each potential Distribution Center.  (From the Excel Template). </a:t>
            </a:r>
          </a:p>
          <a:p>
            <a:pPr marL="971550" lvl="1" indent="-514350">
              <a:buFont typeface="+mj-lt"/>
              <a:buAutoNum type="alphaLcPeriod"/>
            </a:pPr>
            <a:r>
              <a:rPr lang="en-US" dirty="0"/>
              <a:t>Provide EOQs/ROPs for each Distribution Center as well as anticipated number of orders per year for each with discussion.</a:t>
            </a:r>
          </a:p>
          <a:p>
            <a:pPr marL="514350" indent="-514350">
              <a:buFont typeface="+mj-lt"/>
              <a:buAutoNum type="alphaLcPeriod"/>
            </a:pPr>
            <a:endParaRPr lang="en-US" dirty="0"/>
          </a:p>
          <a:p>
            <a:pPr marL="914400" lvl="2" indent="0">
              <a:buNone/>
            </a:pPr>
            <a:r>
              <a:rPr lang="en-US" dirty="0"/>
              <a:t>	</a:t>
            </a:r>
          </a:p>
        </p:txBody>
      </p:sp>
      <p:sp>
        <p:nvSpPr>
          <p:cNvPr id="4" name="Slide Number Placeholder 3">
            <a:extLst>
              <a:ext uri="{FF2B5EF4-FFF2-40B4-BE49-F238E27FC236}">
                <a16:creationId xmlns:a16="http://schemas.microsoft.com/office/drawing/2014/main" id="{96187033-0E5F-4708-9D6B-E7A9B9050141}"/>
              </a:ext>
            </a:extLst>
          </p:cNvPr>
          <p:cNvSpPr>
            <a:spLocks noGrp="1"/>
          </p:cNvSpPr>
          <p:nvPr>
            <p:ph type="sldNum" sz="quarter" idx="12"/>
          </p:nvPr>
        </p:nvSpPr>
        <p:spPr/>
        <p:txBody>
          <a:bodyPr>
            <a:normAutofit/>
          </a:bodyPr>
          <a:lstStyle/>
          <a:p>
            <a:fld id="{0C391FAE-26DE-427E-873B-165CD266EB5B}" type="slidenum">
              <a:rPr lang="en-US" smtClean="0"/>
              <a:t>5</a:t>
            </a:fld>
            <a:endParaRPr lang="en-US" dirty="0"/>
          </a:p>
        </p:txBody>
      </p:sp>
      <p:sp>
        <p:nvSpPr>
          <p:cNvPr id="6" name="Footer Placeholder 5">
            <a:extLst>
              <a:ext uri="{FF2B5EF4-FFF2-40B4-BE49-F238E27FC236}">
                <a16:creationId xmlns:a16="http://schemas.microsoft.com/office/drawing/2014/main" id="{1001B816-DDBC-4ADA-A163-16970772F9D5}"/>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3691070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8A7C-3FF2-405A-9E6A-DFFFF06A55E3}"/>
              </a:ext>
            </a:extLst>
          </p:cNvPr>
          <p:cNvSpPr>
            <a:spLocks noGrp="1"/>
          </p:cNvSpPr>
          <p:nvPr>
            <p:ph type="title"/>
          </p:nvPr>
        </p:nvSpPr>
        <p:spPr/>
        <p:txBody>
          <a:bodyPr/>
          <a:lstStyle/>
          <a:p>
            <a:r>
              <a:rPr lang="en-US" dirty="0"/>
              <a:t>D. Logistics – Inventory Continued…</a:t>
            </a:r>
          </a:p>
        </p:txBody>
      </p:sp>
      <p:sp>
        <p:nvSpPr>
          <p:cNvPr id="3" name="Content Placeholder 2">
            <a:extLst>
              <a:ext uri="{FF2B5EF4-FFF2-40B4-BE49-F238E27FC236}">
                <a16:creationId xmlns:a16="http://schemas.microsoft.com/office/drawing/2014/main" id="{50643E91-7F5F-4319-B7BA-1910802E939C}"/>
              </a:ext>
            </a:extLst>
          </p:cNvPr>
          <p:cNvSpPr>
            <a:spLocks noGrp="1"/>
          </p:cNvSpPr>
          <p:nvPr>
            <p:ph idx="1"/>
          </p:nvPr>
        </p:nvSpPr>
        <p:spPr>
          <a:xfrm>
            <a:off x="764309" y="1502352"/>
            <a:ext cx="10515600" cy="4351338"/>
          </a:xfrm>
        </p:spPr>
        <p:txBody>
          <a:bodyPr>
            <a:normAutofit fontScale="70000" lnSpcReduction="20000"/>
          </a:bodyPr>
          <a:lstStyle/>
          <a:p>
            <a:pPr marL="514350" indent="-514350">
              <a:buFont typeface="+mj-lt"/>
              <a:buAutoNum type="alphaLcPeriod" startAt="3"/>
            </a:pPr>
            <a:r>
              <a:rPr lang="en-US" sz="3300" dirty="0"/>
              <a:t>Describe managerial actions that could be taken to further improve on this optimal inventory policy.</a:t>
            </a:r>
          </a:p>
          <a:p>
            <a:pPr marL="1257300" lvl="2" indent="-342900">
              <a:buFont typeface="+mj-lt"/>
              <a:buAutoNum type="alphaLcPeriod"/>
            </a:pPr>
            <a:r>
              <a:rPr lang="en-US" sz="3300" dirty="0"/>
              <a:t>What actions will help manage inventory? Examples of issues to consider when managing inventory are:</a:t>
            </a:r>
          </a:p>
          <a:p>
            <a:pPr marL="1714500" lvl="3" indent="-342900">
              <a:buFont typeface="+mj-lt"/>
              <a:buAutoNum type="alphaLcPeriod"/>
            </a:pPr>
            <a:r>
              <a:rPr lang="en-US" sz="3300" dirty="0"/>
              <a:t>For example, with more distribution centers, will they need to be smaller in size?</a:t>
            </a:r>
          </a:p>
          <a:p>
            <a:pPr marL="1714500" lvl="3" indent="-342900">
              <a:buFont typeface="+mj-lt"/>
              <a:buAutoNum type="alphaLcPeriod"/>
            </a:pPr>
            <a:r>
              <a:rPr lang="en-US" sz="3300" dirty="0"/>
              <a:t>Will lead time play an important role due to its variability? Will inventory rise?</a:t>
            </a:r>
          </a:p>
          <a:p>
            <a:pPr marL="1714500" lvl="3" indent="-342900">
              <a:buFont typeface="+mj-lt"/>
              <a:buAutoNum type="alphaLcPeriod"/>
            </a:pPr>
            <a:r>
              <a:rPr lang="en-US" sz="3300" dirty="0"/>
              <a:t>Will more distribution centers drive up facility and manpower costs?</a:t>
            </a:r>
          </a:p>
          <a:p>
            <a:pPr marL="1714500" lvl="3" indent="-342900">
              <a:buFont typeface="+mj-lt"/>
              <a:buAutoNum type="alphaLcPeriod"/>
            </a:pPr>
            <a:r>
              <a:rPr lang="en-US" sz="3300" dirty="0"/>
              <a:t>Will more distribution centers reduce transportation costs to customers? </a:t>
            </a:r>
          </a:p>
          <a:p>
            <a:pPr marL="1714500" lvl="3" indent="-342900">
              <a:buFont typeface="+mj-lt"/>
              <a:buAutoNum type="alphaLcPeriod"/>
            </a:pPr>
            <a:r>
              <a:rPr lang="en-US" sz="3300" dirty="0"/>
              <a:t>Will more distribution centers also increase inbound delivery costs?</a:t>
            </a:r>
          </a:p>
          <a:p>
            <a:pPr marL="1257300" lvl="2" indent="-342900">
              <a:buFont typeface="+mj-lt"/>
              <a:buAutoNum type="alphaLcPeriod"/>
            </a:pPr>
            <a:r>
              <a:rPr lang="en-US" sz="3300" dirty="0"/>
              <a:t>What recommendations will you make to improve the inventory policy?</a:t>
            </a:r>
          </a:p>
          <a:p>
            <a:pPr marL="0" indent="0">
              <a:buNone/>
            </a:pPr>
            <a:endParaRPr lang="en-US" dirty="0"/>
          </a:p>
        </p:txBody>
      </p:sp>
      <p:sp>
        <p:nvSpPr>
          <p:cNvPr id="4" name="Slide Number Placeholder 3">
            <a:extLst>
              <a:ext uri="{FF2B5EF4-FFF2-40B4-BE49-F238E27FC236}">
                <a16:creationId xmlns:a16="http://schemas.microsoft.com/office/drawing/2014/main" id="{7E121DAA-05EC-4C35-B8BD-F200CCF8A20B}"/>
              </a:ext>
            </a:extLst>
          </p:cNvPr>
          <p:cNvSpPr>
            <a:spLocks noGrp="1"/>
          </p:cNvSpPr>
          <p:nvPr>
            <p:ph type="sldNum" sz="quarter" idx="12"/>
          </p:nvPr>
        </p:nvSpPr>
        <p:spPr/>
        <p:txBody>
          <a:bodyPr>
            <a:normAutofit/>
          </a:bodyPr>
          <a:lstStyle/>
          <a:p>
            <a:fld id="{0C391FAE-26DE-427E-873B-165CD266EB5B}" type="slidenum">
              <a:rPr lang="en-US" smtClean="0"/>
              <a:t>6</a:t>
            </a:fld>
            <a:endParaRPr lang="en-US" dirty="0"/>
          </a:p>
        </p:txBody>
      </p:sp>
      <p:sp>
        <p:nvSpPr>
          <p:cNvPr id="6" name="Footer Placeholder 5">
            <a:extLst>
              <a:ext uri="{FF2B5EF4-FFF2-40B4-BE49-F238E27FC236}">
                <a16:creationId xmlns:a16="http://schemas.microsoft.com/office/drawing/2014/main" id="{457C8D97-7BCB-4478-9658-0107B10E1F8A}"/>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2228015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1B48-D484-483C-8445-2682E9E8034C}"/>
              </a:ext>
            </a:extLst>
          </p:cNvPr>
          <p:cNvSpPr>
            <a:spLocks noGrp="1"/>
          </p:cNvSpPr>
          <p:nvPr>
            <p:ph type="title"/>
          </p:nvPr>
        </p:nvSpPr>
        <p:spPr>
          <a:xfrm>
            <a:off x="838200" y="365126"/>
            <a:ext cx="10515600" cy="715530"/>
          </a:xfrm>
        </p:spPr>
        <p:txBody>
          <a:bodyPr>
            <a:normAutofit/>
          </a:bodyPr>
          <a:lstStyle/>
          <a:p>
            <a:r>
              <a:rPr lang="en-US" sz="3200" dirty="0"/>
              <a:t>D. Logistics – Inventory Continued…</a:t>
            </a:r>
          </a:p>
        </p:txBody>
      </p:sp>
      <p:sp>
        <p:nvSpPr>
          <p:cNvPr id="3" name="Content Placeholder 2">
            <a:extLst>
              <a:ext uri="{FF2B5EF4-FFF2-40B4-BE49-F238E27FC236}">
                <a16:creationId xmlns:a16="http://schemas.microsoft.com/office/drawing/2014/main" id="{DDE47B64-094B-417D-84D9-9B29E85F8FDE}"/>
              </a:ext>
            </a:extLst>
          </p:cNvPr>
          <p:cNvSpPr>
            <a:spLocks noGrp="1"/>
          </p:cNvSpPr>
          <p:nvPr>
            <p:ph idx="1"/>
          </p:nvPr>
        </p:nvSpPr>
        <p:spPr>
          <a:xfrm>
            <a:off x="561110" y="1253331"/>
            <a:ext cx="10515600" cy="4351338"/>
          </a:xfrm>
        </p:spPr>
        <p:txBody>
          <a:bodyPr>
            <a:normAutofit/>
          </a:bodyPr>
          <a:lstStyle/>
          <a:p>
            <a:pPr marL="514350" indent="-514350">
              <a:buFont typeface="+mj-lt"/>
              <a:buAutoNum type="alphaLcPeriod" startAt="4"/>
            </a:pPr>
            <a:r>
              <a:rPr lang="en-US" sz="2400" dirty="0"/>
              <a:t>Discuss how the number of Distribution Centers throughout the United States will impact your inventory costs. </a:t>
            </a:r>
          </a:p>
          <a:p>
            <a:pPr marL="800100" lvl="1" indent="-342900">
              <a:buFont typeface="+mj-lt"/>
              <a:buAutoNum type="alphaLcPeriod"/>
            </a:pPr>
            <a:r>
              <a:rPr lang="en-US" dirty="0"/>
              <a:t>Consider the locations of the distribution centers</a:t>
            </a:r>
          </a:p>
          <a:p>
            <a:pPr marL="800100" lvl="1" indent="-342900">
              <a:buFont typeface="+mj-lt"/>
              <a:buAutoNum type="alphaLcPeriod"/>
            </a:pPr>
            <a:r>
              <a:rPr lang="en-US" dirty="0"/>
              <a:t>Consider such issues as:</a:t>
            </a:r>
          </a:p>
          <a:p>
            <a:pPr lvl="2"/>
            <a:r>
              <a:rPr lang="en-US" dirty="0"/>
              <a:t>How will the location decision impact customers/suppliers for the potential locations? </a:t>
            </a:r>
          </a:p>
          <a:p>
            <a:pPr lvl="2"/>
            <a:r>
              <a:rPr lang="en-US" dirty="0"/>
              <a:t>How will the location decision impact total costs (distribution, facilities, inventory, etc.) </a:t>
            </a:r>
          </a:p>
          <a:p>
            <a:pPr lvl="2"/>
            <a:r>
              <a:rPr lang="en-US" dirty="0"/>
              <a:t>How are transportation costs impacted?</a:t>
            </a:r>
          </a:p>
          <a:p>
            <a:pPr lvl="2"/>
            <a:r>
              <a:rPr lang="en-US" dirty="0"/>
              <a:t>How are lead times impacted?</a:t>
            </a:r>
          </a:p>
          <a:p>
            <a:pPr lvl="2"/>
            <a:r>
              <a:rPr lang="en-US" dirty="0"/>
              <a:t>(Potential resource: eBook chapter on Facility Location).</a:t>
            </a:r>
          </a:p>
          <a:p>
            <a:pPr marL="0" indent="0">
              <a:buNone/>
            </a:pPr>
            <a:endParaRPr lang="en-US" dirty="0"/>
          </a:p>
        </p:txBody>
      </p:sp>
      <p:sp>
        <p:nvSpPr>
          <p:cNvPr id="4" name="Slide Number Placeholder 3">
            <a:extLst>
              <a:ext uri="{FF2B5EF4-FFF2-40B4-BE49-F238E27FC236}">
                <a16:creationId xmlns:a16="http://schemas.microsoft.com/office/drawing/2014/main" id="{8FE61EA7-DFCF-44E2-A0F0-BEB717A0A63E}"/>
              </a:ext>
            </a:extLst>
          </p:cNvPr>
          <p:cNvSpPr>
            <a:spLocks noGrp="1"/>
          </p:cNvSpPr>
          <p:nvPr>
            <p:ph type="sldNum" sz="quarter" idx="12"/>
          </p:nvPr>
        </p:nvSpPr>
        <p:spPr/>
        <p:txBody>
          <a:bodyPr>
            <a:normAutofit/>
          </a:bodyPr>
          <a:lstStyle/>
          <a:p>
            <a:fld id="{0C391FAE-26DE-427E-873B-165CD266EB5B}" type="slidenum">
              <a:rPr lang="en-US" smtClean="0"/>
              <a:t>7</a:t>
            </a:fld>
            <a:endParaRPr lang="en-US" dirty="0"/>
          </a:p>
        </p:txBody>
      </p:sp>
      <p:sp>
        <p:nvSpPr>
          <p:cNvPr id="6" name="Footer Placeholder 5">
            <a:extLst>
              <a:ext uri="{FF2B5EF4-FFF2-40B4-BE49-F238E27FC236}">
                <a16:creationId xmlns:a16="http://schemas.microsoft.com/office/drawing/2014/main" id="{C8751439-CC63-4D3E-B48D-71A1B8B4DE42}"/>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2943992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819C-1A90-424E-9AC4-B2BC9ED8C238}"/>
              </a:ext>
            </a:extLst>
          </p:cNvPr>
          <p:cNvSpPr>
            <a:spLocks noGrp="1"/>
          </p:cNvSpPr>
          <p:nvPr>
            <p:ph type="title"/>
          </p:nvPr>
        </p:nvSpPr>
        <p:spPr/>
        <p:txBody>
          <a:bodyPr/>
          <a:lstStyle/>
          <a:p>
            <a:r>
              <a:rPr lang="en-US" dirty="0"/>
              <a:t>E. Logistics - Transportation</a:t>
            </a:r>
          </a:p>
        </p:txBody>
      </p:sp>
      <p:sp>
        <p:nvSpPr>
          <p:cNvPr id="3" name="Content Placeholder 2">
            <a:extLst>
              <a:ext uri="{FF2B5EF4-FFF2-40B4-BE49-F238E27FC236}">
                <a16:creationId xmlns:a16="http://schemas.microsoft.com/office/drawing/2014/main" id="{3001BA7C-7E3E-4738-83BE-858FC17A17A3}"/>
              </a:ext>
            </a:extLst>
          </p:cNvPr>
          <p:cNvSpPr>
            <a:spLocks noGrp="1"/>
          </p:cNvSpPr>
          <p:nvPr>
            <p:ph idx="1"/>
          </p:nvPr>
        </p:nvSpPr>
        <p:spPr>
          <a:xfrm>
            <a:off x="838200" y="1474643"/>
            <a:ext cx="10515600" cy="4351338"/>
          </a:xfrm>
        </p:spPr>
        <p:txBody>
          <a:bodyPr>
            <a:normAutofit fontScale="92500" lnSpcReduction="10000"/>
          </a:bodyPr>
          <a:lstStyle/>
          <a:p>
            <a:pPr marL="514350" indent="-514350">
              <a:buFont typeface="+mj-lt"/>
              <a:buAutoNum type="alphaLcPeriod"/>
            </a:pPr>
            <a:r>
              <a:rPr lang="en-US" dirty="0"/>
              <a:t>Estimate (qualitative assessment only) the location of FOUR new Distribution Centers (from Excel Template)</a:t>
            </a:r>
          </a:p>
          <a:p>
            <a:pPr marL="971550" lvl="1" indent="-514350">
              <a:buFont typeface="+mj-lt"/>
              <a:buAutoNum type="alphaLcPeriod"/>
            </a:pPr>
            <a:r>
              <a:rPr lang="en-US" dirty="0"/>
              <a:t>Qualitative assessment – examples of some Critical Factors to consider:	</a:t>
            </a:r>
          </a:p>
          <a:p>
            <a:pPr marL="971550" lvl="1" indent="-514350">
              <a:buFont typeface="+mj-lt"/>
              <a:buAutoNum type="alphaLcPeriod"/>
            </a:pPr>
            <a:r>
              <a:rPr lang="en-US" dirty="0"/>
              <a:t>Government taxes and incentives, access and proximity to markets/customers, environmental issues, labor issues, access to suppliers and cost, utility availability and cost, quality of life issues, land availability and costs.</a:t>
            </a:r>
          </a:p>
          <a:p>
            <a:pPr marL="971550" lvl="1" indent="-514350">
              <a:buFont typeface="+mj-lt"/>
              <a:buAutoNum type="alphaLcPeriod"/>
            </a:pPr>
            <a:r>
              <a:rPr lang="en-US" dirty="0"/>
              <a:t>Provide locations of the four Distribution Centers &amp; discussion of critical factors considered for those locations.</a:t>
            </a:r>
          </a:p>
          <a:p>
            <a:pPr marL="514350" indent="-514350">
              <a:buFont typeface="+mj-lt"/>
              <a:buAutoNum type="alphaLcPeriod"/>
            </a:pPr>
            <a:r>
              <a:rPr lang="en-US" dirty="0"/>
              <a:t>Create a table to access each of the six options for shipping goods – five modes plus intermodal. Table must rate relative cost, speed and flexibility as low, moderate, &amp; high with brief bulleted statements stating assessment. (From Excel Template). </a:t>
            </a:r>
          </a:p>
          <a:p>
            <a:pPr marL="971550" lvl="1" indent="-514350">
              <a:buFont typeface="+mj-lt"/>
              <a:buAutoNum type="alphaUcPeriod" startAt="2"/>
            </a:pPr>
            <a:r>
              <a:rPr lang="en-US" dirty="0"/>
              <a:t>Provide table as well as a discussion of the modes selected with reasoning.</a:t>
            </a:r>
          </a:p>
          <a:p>
            <a:pPr marL="971550" lvl="1" indent="-514350">
              <a:buFont typeface="+mj-lt"/>
              <a:buAutoNum type="alphaUcPeriod" startAt="2"/>
            </a:pPr>
            <a:endParaRPr lang="en-US" dirty="0"/>
          </a:p>
        </p:txBody>
      </p:sp>
      <p:sp>
        <p:nvSpPr>
          <p:cNvPr id="4" name="Slide Number Placeholder 3">
            <a:extLst>
              <a:ext uri="{FF2B5EF4-FFF2-40B4-BE49-F238E27FC236}">
                <a16:creationId xmlns:a16="http://schemas.microsoft.com/office/drawing/2014/main" id="{B60EFABC-278D-4138-948B-B734BC799C8A}"/>
              </a:ext>
            </a:extLst>
          </p:cNvPr>
          <p:cNvSpPr>
            <a:spLocks noGrp="1"/>
          </p:cNvSpPr>
          <p:nvPr>
            <p:ph type="sldNum" sz="quarter" idx="12"/>
          </p:nvPr>
        </p:nvSpPr>
        <p:spPr/>
        <p:txBody>
          <a:bodyPr>
            <a:normAutofit/>
          </a:bodyPr>
          <a:lstStyle/>
          <a:p>
            <a:fld id="{0C391FAE-26DE-427E-873B-165CD266EB5B}" type="slidenum">
              <a:rPr lang="en-US" smtClean="0"/>
              <a:t>8</a:t>
            </a:fld>
            <a:endParaRPr lang="en-US" dirty="0"/>
          </a:p>
        </p:txBody>
      </p:sp>
      <p:sp>
        <p:nvSpPr>
          <p:cNvPr id="6" name="Footer Placeholder 5">
            <a:extLst>
              <a:ext uri="{FF2B5EF4-FFF2-40B4-BE49-F238E27FC236}">
                <a16:creationId xmlns:a16="http://schemas.microsoft.com/office/drawing/2014/main" id="{6E191D25-4CC0-447E-BE5B-16053197CA39}"/>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3657218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A6211-44CF-4A50-8E0D-96C5E3F3EC24}"/>
              </a:ext>
            </a:extLst>
          </p:cNvPr>
          <p:cNvSpPr>
            <a:spLocks noGrp="1"/>
          </p:cNvSpPr>
          <p:nvPr>
            <p:ph type="title"/>
          </p:nvPr>
        </p:nvSpPr>
        <p:spPr/>
        <p:txBody>
          <a:bodyPr/>
          <a:lstStyle/>
          <a:p>
            <a:r>
              <a:rPr lang="en-US" dirty="0"/>
              <a:t>E. Logistics – Transportation Continued…</a:t>
            </a:r>
          </a:p>
        </p:txBody>
      </p:sp>
      <p:sp>
        <p:nvSpPr>
          <p:cNvPr id="3" name="Content Placeholder 2">
            <a:extLst>
              <a:ext uri="{FF2B5EF4-FFF2-40B4-BE49-F238E27FC236}">
                <a16:creationId xmlns:a16="http://schemas.microsoft.com/office/drawing/2014/main" id="{AAEB32EA-E69C-421E-86EF-4840397542B4}"/>
              </a:ext>
            </a:extLst>
          </p:cNvPr>
          <p:cNvSpPr>
            <a:spLocks noGrp="1"/>
          </p:cNvSpPr>
          <p:nvPr>
            <p:ph idx="1"/>
          </p:nvPr>
        </p:nvSpPr>
        <p:spPr>
          <a:xfrm>
            <a:off x="838200" y="1557770"/>
            <a:ext cx="10515600" cy="4351338"/>
          </a:xfrm>
        </p:spPr>
        <p:txBody>
          <a:bodyPr>
            <a:normAutofit fontScale="92500" lnSpcReduction="10000"/>
          </a:bodyPr>
          <a:lstStyle/>
          <a:p>
            <a:pPr marL="514350" indent="-514350">
              <a:buFont typeface="+mj-lt"/>
              <a:buAutoNum type="alphaLcPeriod" startAt="3"/>
            </a:pPr>
            <a:r>
              <a:rPr lang="en-US" dirty="0"/>
              <a:t>Raw materials, components &amp; finished goods arriving from suppliers in Asia and Africa and being delivered to each of the four Distribution Centers.  State your modal selection </a:t>
            </a:r>
            <a:r>
              <a:rPr lang="en-US" i="1" dirty="0"/>
              <a:t>from</a:t>
            </a:r>
            <a:r>
              <a:rPr lang="en-US" dirty="0"/>
              <a:t> the Port-of-Entry (to be determined on Excel Template) </a:t>
            </a:r>
            <a:r>
              <a:rPr lang="en-US" i="1" dirty="0"/>
              <a:t>to</a:t>
            </a:r>
            <a:r>
              <a:rPr lang="en-US" dirty="0"/>
              <a:t> each of the Distribution Centers</a:t>
            </a:r>
          </a:p>
          <a:p>
            <a:pPr marL="971550" lvl="1" indent="-514350">
              <a:buFont typeface="+mj-lt"/>
              <a:buAutoNum type="alphaLcPeriod" startAt="3"/>
            </a:pPr>
            <a:r>
              <a:rPr lang="en-US" dirty="0"/>
              <a:t>State Port-of-Entry for Asia &amp; Africa with modal selections selected from/to as well as discussion of reasoning for selections.</a:t>
            </a:r>
          </a:p>
          <a:p>
            <a:pPr marL="514350" indent="-514350">
              <a:buFont typeface="+mj-lt"/>
              <a:buAutoNum type="alphaLcPeriod" startAt="3"/>
            </a:pPr>
            <a:r>
              <a:rPr lang="en-US" dirty="0"/>
              <a:t>Chief Supply Chain Officer is considering relocation of current, single DC into a better nationwide Fulfillment Center, compute initial estimate for a demand-centric location based on current demand as allocated to each region (from the Excel Template).</a:t>
            </a:r>
          </a:p>
          <a:p>
            <a:pPr marL="971550" lvl="1" indent="-514350">
              <a:buFont typeface="+mj-lt"/>
              <a:buAutoNum type="alphaLcPeriod" startAt="3"/>
            </a:pPr>
            <a:r>
              <a:rPr lang="en-US" dirty="0"/>
              <a:t>State location of nationwide Fulfillment Center with discussion of reasoning for location decision.</a:t>
            </a:r>
          </a:p>
        </p:txBody>
      </p:sp>
      <p:sp>
        <p:nvSpPr>
          <p:cNvPr id="4" name="Slide Number Placeholder 3">
            <a:extLst>
              <a:ext uri="{FF2B5EF4-FFF2-40B4-BE49-F238E27FC236}">
                <a16:creationId xmlns:a16="http://schemas.microsoft.com/office/drawing/2014/main" id="{F4F681BF-E096-43E6-B286-BD57FE2FA06E}"/>
              </a:ext>
            </a:extLst>
          </p:cNvPr>
          <p:cNvSpPr>
            <a:spLocks noGrp="1"/>
          </p:cNvSpPr>
          <p:nvPr>
            <p:ph type="sldNum" sz="quarter" idx="12"/>
          </p:nvPr>
        </p:nvSpPr>
        <p:spPr/>
        <p:txBody>
          <a:bodyPr>
            <a:normAutofit/>
          </a:bodyPr>
          <a:lstStyle/>
          <a:p>
            <a:fld id="{0C391FAE-26DE-427E-873B-165CD266EB5B}" type="slidenum">
              <a:rPr lang="en-US" smtClean="0"/>
              <a:t>9</a:t>
            </a:fld>
            <a:endParaRPr lang="en-US" dirty="0"/>
          </a:p>
        </p:txBody>
      </p:sp>
      <p:sp>
        <p:nvSpPr>
          <p:cNvPr id="6" name="Footer Placeholder 5">
            <a:extLst>
              <a:ext uri="{FF2B5EF4-FFF2-40B4-BE49-F238E27FC236}">
                <a16:creationId xmlns:a16="http://schemas.microsoft.com/office/drawing/2014/main" id="{38EFB9A5-F299-4B32-85FB-A881AFFB750C}"/>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183097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BD5E-800F-4E31-8C11-FB721AA2448E}"/>
              </a:ext>
            </a:extLst>
          </p:cNvPr>
          <p:cNvSpPr>
            <a:spLocks noGrp="1"/>
          </p:cNvSpPr>
          <p:nvPr>
            <p:ph type="title"/>
          </p:nvPr>
        </p:nvSpPr>
        <p:spPr/>
        <p:txBody>
          <a:bodyPr/>
          <a:lstStyle/>
          <a:p>
            <a:r>
              <a:rPr lang="en-US" dirty="0"/>
              <a:t>F. Supply Chain Management</a:t>
            </a:r>
          </a:p>
        </p:txBody>
      </p:sp>
      <p:sp>
        <p:nvSpPr>
          <p:cNvPr id="3" name="Content Placeholder 2">
            <a:extLst>
              <a:ext uri="{FF2B5EF4-FFF2-40B4-BE49-F238E27FC236}">
                <a16:creationId xmlns:a16="http://schemas.microsoft.com/office/drawing/2014/main" id="{6C6F3CAB-2072-429C-9747-15E426D7960E}"/>
              </a:ext>
            </a:extLst>
          </p:cNvPr>
          <p:cNvSpPr>
            <a:spLocks noGrp="1"/>
          </p:cNvSpPr>
          <p:nvPr>
            <p:ph idx="1"/>
          </p:nvPr>
        </p:nvSpPr>
        <p:spPr>
          <a:xfrm>
            <a:off x="838200" y="1382279"/>
            <a:ext cx="10515600" cy="4351338"/>
          </a:xfrm>
        </p:spPr>
        <p:txBody>
          <a:bodyPr>
            <a:normAutofit fontScale="92500" lnSpcReduction="10000"/>
          </a:bodyPr>
          <a:lstStyle/>
          <a:p>
            <a:pPr marL="514350" indent="-514350">
              <a:buFont typeface="+mj-lt"/>
              <a:buAutoNum type="alphaLcPeriod"/>
            </a:pPr>
            <a:r>
              <a:rPr lang="en-US" dirty="0"/>
              <a:t>Identify a key supplier and a key customer for your product, including a brief description of their product. (What material/component does the key supplier provide to you and what type of key customer’s product uses your product – the Voice Assistant?) (From the Excel Template).</a:t>
            </a:r>
          </a:p>
          <a:p>
            <a:pPr marL="514350" indent="-514350">
              <a:buFont typeface="+mj-lt"/>
              <a:buAutoNum type="alphaLcPeriod"/>
            </a:pPr>
            <a:r>
              <a:rPr lang="en-US" dirty="0"/>
              <a:t>Identify &amp; describe the proper type of business relationship that your company should have with the above-named key supplier and key customer. Briefly describe the data that you would share with them. (From the Excel Template).</a:t>
            </a:r>
          </a:p>
          <a:p>
            <a:pPr marL="971550" lvl="1" indent="-514350">
              <a:buFont typeface="+mj-lt"/>
              <a:buAutoNum type="alphaLcPeriod"/>
            </a:pPr>
            <a:r>
              <a:rPr lang="en-US" dirty="0"/>
              <a:t>The supplier relationship should come from the eBook chapter on The Supply Chain Management Concept. See Figure 5.2. </a:t>
            </a:r>
          </a:p>
          <a:p>
            <a:pPr marL="971550" lvl="1" indent="-514350">
              <a:buFont typeface="+mj-lt"/>
              <a:buAutoNum type="alphaLcPeriod"/>
            </a:pPr>
            <a:r>
              <a:rPr lang="en-US" dirty="0"/>
              <a:t>There are several categories of customer relationships such as personal assistance, dedicated personal assistance, self-service, automated services, communities, co-creation. Select the appropriate type for the key single customer you select.</a:t>
            </a:r>
          </a:p>
          <a:p>
            <a:pPr marL="971550" lvl="1" indent="-514350">
              <a:buFont typeface="+mj-lt"/>
              <a:buAutoNum type="alphaLcPeriod"/>
            </a:pPr>
            <a:endParaRPr lang="en-US" dirty="0"/>
          </a:p>
          <a:p>
            <a:pPr marL="514350" indent="-514350">
              <a:buFont typeface="+mj-lt"/>
              <a:buAutoNum type="alphaLcPeriod"/>
            </a:pPr>
            <a:endParaRPr lang="en-US" dirty="0"/>
          </a:p>
        </p:txBody>
      </p:sp>
      <p:sp>
        <p:nvSpPr>
          <p:cNvPr id="4" name="Slide Number Placeholder 3">
            <a:extLst>
              <a:ext uri="{FF2B5EF4-FFF2-40B4-BE49-F238E27FC236}">
                <a16:creationId xmlns:a16="http://schemas.microsoft.com/office/drawing/2014/main" id="{9286E0C5-D96D-4D3D-8D6D-F151E1A24745}"/>
              </a:ext>
            </a:extLst>
          </p:cNvPr>
          <p:cNvSpPr>
            <a:spLocks noGrp="1"/>
          </p:cNvSpPr>
          <p:nvPr>
            <p:ph type="sldNum" sz="quarter" idx="12"/>
          </p:nvPr>
        </p:nvSpPr>
        <p:spPr/>
        <p:txBody>
          <a:bodyPr>
            <a:normAutofit/>
          </a:bodyPr>
          <a:lstStyle/>
          <a:p>
            <a:fld id="{0C391FAE-26DE-427E-873B-165CD266EB5B}" type="slidenum">
              <a:rPr lang="en-US" smtClean="0"/>
              <a:t>10</a:t>
            </a:fld>
            <a:endParaRPr lang="en-US" dirty="0"/>
          </a:p>
        </p:txBody>
      </p:sp>
      <p:sp>
        <p:nvSpPr>
          <p:cNvPr id="6" name="Footer Placeholder 5">
            <a:extLst>
              <a:ext uri="{FF2B5EF4-FFF2-40B4-BE49-F238E27FC236}">
                <a16:creationId xmlns:a16="http://schemas.microsoft.com/office/drawing/2014/main" id="{BA5D6CF5-20A9-459B-9810-FD80ECE79E2B}"/>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542369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F6334-5622-4641-BF60-A681823DAECA}"/>
              </a:ext>
            </a:extLst>
          </p:cNvPr>
          <p:cNvSpPr>
            <a:spLocks noGrp="1"/>
          </p:cNvSpPr>
          <p:nvPr>
            <p:ph type="title"/>
          </p:nvPr>
        </p:nvSpPr>
        <p:spPr/>
        <p:txBody>
          <a:bodyPr/>
          <a:lstStyle/>
          <a:p>
            <a:r>
              <a:rPr lang="en-US" dirty="0"/>
              <a:t>F. Supply Chain Management Continued…</a:t>
            </a:r>
          </a:p>
        </p:txBody>
      </p:sp>
      <p:sp>
        <p:nvSpPr>
          <p:cNvPr id="3" name="Content Placeholder 2">
            <a:extLst>
              <a:ext uri="{FF2B5EF4-FFF2-40B4-BE49-F238E27FC236}">
                <a16:creationId xmlns:a16="http://schemas.microsoft.com/office/drawing/2014/main" id="{13914969-83C7-4B3B-A7C2-492F608810F8}"/>
              </a:ext>
            </a:extLst>
          </p:cNvPr>
          <p:cNvSpPr>
            <a:spLocks noGrp="1"/>
          </p:cNvSpPr>
          <p:nvPr>
            <p:ph idx="1"/>
          </p:nvPr>
        </p:nvSpPr>
        <p:spPr>
          <a:xfrm>
            <a:off x="838200" y="1603952"/>
            <a:ext cx="10515600" cy="4351338"/>
          </a:xfrm>
        </p:spPr>
        <p:txBody>
          <a:bodyPr/>
          <a:lstStyle/>
          <a:p>
            <a:pPr marL="514350" indent="-514350">
              <a:buFont typeface="+mj-lt"/>
              <a:buAutoNum type="alphaLcPeriod" startAt="3"/>
            </a:pPr>
            <a:r>
              <a:rPr lang="en-US" dirty="0"/>
              <a:t>When implementing SCM with your #1 key supplier for the first time, create a timeline that lists each of the six SCOR processes in the order that you would recommend implementation. (Provide discussion as well as a timeline. Timeline from the Excel Template).</a:t>
            </a:r>
          </a:p>
          <a:p>
            <a:pPr marL="971550" lvl="1" indent="-514350">
              <a:buFont typeface="+mj-lt"/>
              <a:buAutoNum type="alphaLcPeriod"/>
            </a:pPr>
            <a:r>
              <a:rPr lang="en-US" dirty="0"/>
              <a:t>Include process leader by job title</a:t>
            </a:r>
          </a:p>
          <a:p>
            <a:pPr marL="971550" lvl="1" indent="-514350">
              <a:buFont typeface="+mj-lt"/>
              <a:buAutoNum type="alphaLcPeriod"/>
            </a:pPr>
            <a:r>
              <a:rPr lang="en-US" dirty="0"/>
              <a:t>Include primary contact at supplier/customer by job title</a:t>
            </a:r>
          </a:p>
          <a:p>
            <a:pPr marL="971550" lvl="1" indent="-514350">
              <a:buFont typeface="+mj-lt"/>
              <a:buAutoNum type="alphaLcPeriod"/>
            </a:pPr>
            <a:r>
              <a:rPr lang="en-US" dirty="0"/>
              <a:t>Include duration to implement</a:t>
            </a:r>
          </a:p>
          <a:p>
            <a:pPr marL="457200" lvl="1" indent="0">
              <a:buNone/>
            </a:pPr>
            <a:endParaRPr lang="en-US" dirty="0"/>
          </a:p>
        </p:txBody>
      </p:sp>
      <p:sp>
        <p:nvSpPr>
          <p:cNvPr id="4" name="Slide Number Placeholder 3">
            <a:extLst>
              <a:ext uri="{FF2B5EF4-FFF2-40B4-BE49-F238E27FC236}">
                <a16:creationId xmlns:a16="http://schemas.microsoft.com/office/drawing/2014/main" id="{A3AB080E-F8F1-4CE8-A735-F81F1E824E63}"/>
              </a:ext>
            </a:extLst>
          </p:cNvPr>
          <p:cNvSpPr>
            <a:spLocks noGrp="1"/>
          </p:cNvSpPr>
          <p:nvPr>
            <p:ph type="sldNum" sz="quarter" idx="12"/>
          </p:nvPr>
        </p:nvSpPr>
        <p:spPr/>
        <p:txBody>
          <a:bodyPr>
            <a:normAutofit/>
          </a:bodyPr>
          <a:lstStyle/>
          <a:p>
            <a:fld id="{0C391FAE-26DE-427E-873B-165CD266EB5B}" type="slidenum">
              <a:rPr lang="en-US" smtClean="0"/>
              <a:t>11</a:t>
            </a:fld>
            <a:endParaRPr lang="en-US" dirty="0"/>
          </a:p>
        </p:txBody>
      </p:sp>
      <p:sp>
        <p:nvSpPr>
          <p:cNvPr id="6" name="Footer Placeholder 5">
            <a:extLst>
              <a:ext uri="{FF2B5EF4-FFF2-40B4-BE49-F238E27FC236}">
                <a16:creationId xmlns:a16="http://schemas.microsoft.com/office/drawing/2014/main" id="{0675C73F-0D31-45C6-AC0E-ABE7176C55B3}"/>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1246385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1E3B-8511-473F-9201-79116DAEDCA8}"/>
              </a:ext>
            </a:extLst>
          </p:cNvPr>
          <p:cNvSpPr>
            <a:spLocks noGrp="1"/>
          </p:cNvSpPr>
          <p:nvPr>
            <p:ph type="title"/>
          </p:nvPr>
        </p:nvSpPr>
        <p:spPr/>
        <p:txBody>
          <a:bodyPr/>
          <a:lstStyle/>
          <a:p>
            <a:r>
              <a:rPr lang="en-US" dirty="0"/>
              <a:t>F. Supply Chain Management Continued…</a:t>
            </a:r>
          </a:p>
        </p:txBody>
      </p:sp>
      <p:sp>
        <p:nvSpPr>
          <p:cNvPr id="3" name="Content Placeholder 2">
            <a:extLst>
              <a:ext uri="{FF2B5EF4-FFF2-40B4-BE49-F238E27FC236}">
                <a16:creationId xmlns:a16="http://schemas.microsoft.com/office/drawing/2014/main" id="{03E70CCA-8D5B-4B95-A4C8-F1D7E75D81A8}"/>
              </a:ext>
            </a:extLst>
          </p:cNvPr>
          <p:cNvSpPr>
            <a:spLocks noGrp="1"/>
          </p:cNvSpPr>
          <p:nvPr>
            <p:ph idx="1"/>
          </p:nvPr>
        </p:nvSpPr>
        <p:spPr>
          <a:xfrm>
            <a:off x="838200" y="1567007"/>
            <a:ext cx="10515600" cy="4351338"/>
          </a:xfrm>
        </p:spPr>
        <p:txBody>
          <a:bodyPr/>
          <a:lstStyle/>
          <a:p>
            <a:pPr marL="514350" indent="-514350">
              <a:buFont typeface="+mj-lt"/>
              <a:buAutoNum type="alphaLcPeriod" startAt="4"/>
            </a:pPr>
            <a:r>
              <a:rPr lang="en-US" dirty="0"/>
              <a:t>Briefly describe each of the four enablers of supply chain management, and for each, recommend a single technology enhancement for your company to implement in the near future. (From the Excel Template). </a:t>
            </a:r>
          </a:p>
          <a:p>
            <a:pPr marL="971550" lvl="1" indent="-514350">
              <a:buFont typeface="+mj-lt"/>
              <a:buAutoNum type="alphaLcPeriod"/>
            </a:pPr>
            <a:r>
              <a:rPr lang="en-US" dirty="0"/>
              <a:t>See Section – Enablers of SCM Implementation in the eBook for help.</a:t>
            </a:r>
          </a:p>
        </p:txBody>
      </p:sp>
      <p:sp>
        <p:nvSpPr>
          <p:cNvPr id="4" name="Slide Number Placeholder 3">
            <a:extLst>
              <a:ext uri="{FF2B5EF4-FFF2-40B4-BE49-F238E27FC236}">
                <a16:creationId xmlns:a16="http://schemas.microsoft.com/office/drawing/2014/main" id="{F9D7A4C7-ACE5-4B74-ABB4-313D39191173}"/>
              </a:ext>
            </a:extLst>
          </p:cNvPr>
          <p:cNvSpPr>
            <a:spLocks noGrp="1"/>
          </p:cNvSpPr>
          <p:nvPr>
            <p:ph type="sldNum" sz="quarter" idx="12"/>
          </p:nvPr>
        </p:nvSpPr>
        <p:spPr/>
        <p:txBody>
          <a:bodyPr>
            <a:normAutofit/>
          </a:bodyPr>
          <a:lstStyle/>
          <a:p>
            <a:fld id="{0C391FAE-26DE-427E-873B-165CD266EB5B}" type="slidenum">
              <a:rPr lang="en-US" smtClean="0"/>
              <a:t>12</a:t>
            </a:fld>
            <a:endParaRPr lang="en-US" dirty="0"/>
          </a:p>
        </p:txBody>
      </p:sp>
      <p:sp>
        <p:nvSpPr>
          <p:cNvPr id="6" name="Footer Placeholder 5">
            <a:extLst>
              <a:ext uri="{FF2B5EF4-FFF2-40B4-BE49-F238E27FC236}">
                <a16:creationId xmlns:a16="http://schemas.microsoft.com/office/drawing/2014/main" id="{068E35C7-64A1-4DDE-8E01-F1DF6923DC1E}"/>
              </a:ext>
            </a:extLst>
          </p:cNvPr>
          <p:cNvSpPr>
            <a:spLocks noGrp="1"/>
          </p:cNvSpPr>
          <p:nvPr>
            <p:ph type="ftr" sz="quarter" idx="11"/>
          </p:nvPr>
        </p:nvSpPr>
        <p:spPr/>
        <p:txBody>
          <a:bodyPr/>
          <a:lstStyle/>
          <a:p>
            <a:r>
              <a:rPr lang="en-US"/>
              <a:t>Renee Weeks 11-05-2018</a:t>
            </a:r>
            <a:endParaRPr lang="en-US" dirty="0"/>
          </a:p>
        </p:txBody>
      </p:sp>
    </p:spTree>
    <p:extLst>
      <p:ext uri="{BB962C8B-B14F-4D97-AF65-F5344CB8AC3E}">
        <p14:creationId xmlns:p14="http://schemas.microsoft.com/office/powerpoint/2010/main" val="1285194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TotalTime>
  <Words>1272</Words>
  <Application>Microsoft Office PowerPoint</Application>
  <PresentationFormat>Widescreen</PresentationFormat>
  <Paragraphs>109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MGT 608 – Final Project Report Section How To Tips*</vt:lpstr>
      <vt:lpstr>A. Introduction</vt:lpstr>
      <vt:lpstr>B. Management Information Systems supporting Sales</vt:lpstr>
      <vt:lpstr>C. Logistics - Purchasing</vt:lpstr>
      <vt:lpstr>D. Logistics - Inventory</vt:lpstr>
      <vt:lpstr>D. Logistics – Inventory Continued…</vt:lpstr>
      <vt:lpstr>D. Logistics – Inventory Continued…</vt:lpstr>
      <vt:lpstr>E. Logistics - Transportation</vt:lpstr>
      <vt:lpstr>E. Logistics – Transportation Continued…</vt:lpstr>
      <vt:lpstr>F. Supply Chain Management</vt:lpstr>
      <vt:lpstr>F. Supply Chain Management Continued…</vt:lpstr>
      <vt:lpstr>F. Supply Chain Management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 608 – Final Project</dc:title>
  <dc:creator>Renee Weeks</dc:creator>
  <cp:lastModifiedBy>Timothy harris</cp:lastModifiedBy>
  <cp:revision>17</cp:revision>
  <dcterms:created xsi:type="dcterms:W3CDTF">2018-10-25T22:01:55Z</dcterms:created>
  <dcterms:modified xsi:type="dcterms:W3CDTF">2019-12-05T22:21:32Z</dcterms:modified>
</cp:coreProperties>
</file>